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38"/>
  </p:notesMasterIdLst>
  <p:handoutMasterIdLst>
    <p:handoutMasterId r:id="rId39"/>
  </p:handoutMasterIdLst>
  <p:sldIdLst>
    <p:sldId id="257" r:id="rId2"/>
    <p:sldId id="268" r:id="rId3"/>
    <p:sldId id="294" r:id="rId4"/>
    <p:sldId id="269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258" r:id="rId16"/>
    <p:sldId id="259" r:id="rId17"/>
    <p:sldId id="305" r:id="rId18"/>
    <p:sldId id="306" r:id="rId19"/>
    <p:sldId id="307" r:id="rId20"/>
    <p:sldId id="309" r:id="rId21"/>
    <p:sldId id="308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21" r:id="rId30"/>
    <p:sldId id="317" r:id="rId31"/>
    <p:sldId id="318" r:id="rId32"/>
    <p:sldId id="319" r:id="rId33"/>
    <p:sldId id="320" r:id="rId34"/>
    <p:sldId id="323" r:id="rId35"/>
    <p:sldId id="322" r:id="rId36"/>
    <p:sldId id="267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AD00"/>
    <a:srgbClr val="0082D3"/>
    <a:srgbClr val="E37500"/>
    <a:srgbClr val="F19800"/>
    <a:srgbClr val="C00D10"/>
    <a:srgbClr val="C00020"/>
    <a:srgbClr val="349B05"/>
    <a:srgbClr val="339605"/>
    <a:srgbClr val="79D827"/>
    <a:srgbClr val="8DD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3"/>
    <p:restoredTop sz="94591"/>
  </p:normalViewPr>
  <p:slideViewPr>
    <p:cSldViewPr snapToGrid="0" snapToObjects="1">
      <p:cViewPr varScale="1">
        <p:scale>
          <a:sx n="104" d="100"/>
          <a:sy n="104" d="100"/>
        </p:scale>
        <p:origin x="24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35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d0w walker" userId="ef3e09a72fbd8c99" providerId="LiveId" clId="{B34EDA1D-E9DE-EB42-9010-A4B8D909923D}"/>
    <pc:docChg chg="undo addSld delSld modSld modMainMaster">
      <pc:chgData name="shad0w walker" userId="ef3e09a72fbd8c99" providerId="LiveId" clId="{B34EDA1D-E9DE-EB42-9010-A4B8D909923D}" dt="2019-03-23T07:35:03.627" v="36" actId="14100"/>
      <pc:docMkLst>
        <pc:docMk/>
      </pc:docMkLst>
      <pc:sldChg chg="modSp">
        <pc:chgData name="shad0w walker" userId="ef3e09a72fbd8c99" providerId="LiveId" clId="{B34EDA1D-E9DE-EB42-9010-A4B8D909923D}" dt="2019-03-09T07:59:59.158" v="30" actId="20577"/>
        <pc:sldMkLst>
          <pc:docMk/>
          <pc:sldMk cId="1260955960" sldId="257"/>
        </pc:sldMkLst>
        <pc:spChg chg="mod">
          <ac:chgData name="shad0w walker" userId="ef3e09a72fbd8c99" providerId="LiveId" clId="{B34EDA1D-E9DE-EB42-9010-A4B8D909923D}" dt="2019-03-09T07:59:51.498" v="25" actId="20577"/>
          <ac:spMkLst>
            <pc:docMk/>
            <pc:sldMk cId="1260955960" sldId="257"/>
            <ac:spMk id="2" creationId="{00000000-0000-0000-0000-000000000000}"/>
          </ac:spMkLst>
        </pc:spChg>
        <pc:spChg chg="mod">
          <ac:chgData name="shad0w walker" userId="ef3e09a72fbd8c99" providerId="LiveId" clId="{B34EDA1D-E9DE-EB42-9010-A4B8D909923D}" dt="2019-03-09T07:59:56.345" v="26" actId="20577"/>
          <ac:spMkLst>
            <pc:docMk/>
            <pc:sldMk cId="1260955960" sldId="257"/>
            <ac:spMk id="3" creationId="{00000000-0000-0000-0000-000000000000}"/>
          </ac:spMkLst>
        </pc:spChg>
        <pc:spChg chg="mod">
          <ac:chgData name="shad0w walker" userId="ef3e09a72fbd8c99" providerId="LiveId" clId="{B34EDA1D-E9DE-EB42-9010-A4B8D909923D}" dt="2019-03-09T07:59:57.495" v="27" actId="20577"/>
          <ac:spMkLst>
            <pc:docMk/>
            <pc:sldMk cId="1260955960" sldId="257"/>
            <ac:spMk id="4" creationId="{00000000-0000-0000-0000-000000000000}"/>
          </ac:spMkLst>
        </pc:spChg>
        <pc:spChg chg="mod">
          <ac:chgData name="shad0w walker" userId="ef3e09a72fbd8c99" providerId="LiveId" clId="{B34EDA1D-E9DE-EB42-9010-A4B8D909923D}" dt="2019-03-09T07:59:59.158" v="30" actId="20577"/>
          <ac:spMkLst>
            <pc:docMk/>
            <pc:sldMk cId="1260955960" sldId="257"/>
            <ac:spMk id="5" creationId="{00000000-0000-0000-0000-000000000000}"/>
          </ac:spMkLst>
        </pc:spChg>
      </pc:sldChg>
      <pc:sldChg chg="add del">
        <pc:chgData name="shad0w walker" userId="ef3e09a72fbd8c99" providerId="LiveId" clId="{B34EDA1D-E9DE-EB42-9010-A4B8D909923D}" dt="2019-03-09T08:00:15.418" v="32" actId="2696"/>
        <pc:sldMkLst>
          <pc:docMk/>
          <pc:sldMk cId="660666594" sldId="268"/>
        </pc:sldMkLst>
      </pc:sldChg>
      <pc:sldMasterChg chg="modSldLayout">
        <pc:chgData name="shad0w walker" userId="ef3e09a72fbd8c99" providerId="LiveId" clId="{B34EDA1D-E9DE-EB42-9010-A4B8D909923D}" dt="2019-03-23T07:35:03.627" v="36" actId="14100"/>
        <pc:sldMasterMkLst>
          <pc:docMk/>
          <pc:sldMasterMk cId="18364349" sldId="2147483651"/>
        </pc:sldMasterMkLst>
        <pc:sldLayoutChg chg="modSp">
          <pc:chgData name="shad0w walker" userId="ef3e09a72fbd8c99" providerId="LiveId" clId="{B34EDA1D-E9DE-EB42-9010-A4B8D909923D}" dt="2019-03-23T07:35:03.627" v="36" actId="14100"/>
          <pc:sldLayoutMkLst>
            <pc:docMk/>
            <pc:sldMasterMk cId="18364349" sldId="2147483651"/>
            <pc:sldLayoutMk cId="1925681291" sldId="2147483660"/>
          </pc:sldLayoutMkLst>
          <pc:spChg chg="mod">
            <ac:chgData name="shad0w walker" userId="ef3e09a72fbd8c99" providerId="LiveId" clId="{B34EDA1D-E9DE-EB42-9010-A4B8D909923D}" dt="2019-03-23T07:35:03.627" v="36" actId="14100"/>
            <ac:spMkLst>
              <pc:docMk/>
              <pc:sldMasterMk cId="18364349" sldId="2147483651"/>
              <pc:sldLayoutMk cId="1925681291" sldId="2147483660"/>
              <ac:spMk id="4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455D1-0A62-5B44-AE82-B557E0EEACD3}" type="datetime1">
              <a:t>2019/5/11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CF485-523A-7443-9CB6-9994BD5E605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068717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CD6C7-7F89-5D47-86F6-3BD1F7D41150}" type="datetime1">
              <a:t>2019/5/11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22DF0-70FF-F54C-8E53-01D2923E4F1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9507405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4987636"/>
            <a:ext cx="12192000" cy="1870364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6"/>
          <p:cNvSpPr/>
          <p:nvPr userDrawn="1"/>
        </p:nvSpPr>
        <p:spPr>
          <a:xfrm rot="10800000">
            <a:off x="-3" y="4987635"/>
            <a:ext cx="9005105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3416969" y="-1828"/>
            <a:ext cx="8775031" cy="498564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5031" h="4989464">
                <a:moveTo>
                  <a:pt x="3327823" y="0"/>
                </a:moveTo>
                <a:lnTo>
                  <a:pt x="8775031" y="1828"/>
                </a:lnTo>
                <a:lnTo>
                  <a:pt x="8775031" y="4989464"/>
                </a:lnTo>
                <a:lnTo>
                  <a:pt x="0" y="4973422"/>
                </a:lnTo>
                <a:lnTo>
                  <a:pt x="332782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45327" y="3102421"/>
            <a:ext cx="11701346" cy="822519"/>
          </a:xfrm>
          <a:prstGeom prst="rect">
            <a:avLst/>
          </a:prstGeo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defRPr>
            </a:lvl1pPr>
          </a:lstStyle>
          <a:p>
            <a:r>
              <a:rPr kumimoji="1" lang="zh-CN" altLang="en-US" dirty="0"/>
              <a:t>实验舱普及组线上网课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45327" y="4007199"/>
            <a:ext cx="11701346" cy="4867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单击此处编辑章节标题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5935" y="1384180"/>
            <a:ext cx="3640130" cy="1635982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245328" y="5251450"/>
            <a:ext cx="11701346" cy="4468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单击此处编辑讲师和作者姓名</a:t>
            </a:r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245328" y="5697499"/>
            <a:ext cx="11701346" cy="4468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单击此处编辑版本和修订日期</a:t>
            </a:r>
          </a:p>
        </p:txBody>
      </p:sp>
    </p:spTree>
    <p:extLst>
      <p:ext uri="{BB962C8B-B14F-4D97-AF65-F5344CB8AC3E}">
        <p14:creationId xmlns:p14="http://schemas.microsoft.com/office/powerpoint/2010/main" val="155945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215343"/>
            <a:ext cx="12192000" cy="564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69089" y="1365813"/>
            <a:ext cx="11053822" cy="498868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单击此处编辑步骤、知识点</a:t>
            </a:r>
            <a:endParaRPr kumimoji="1" lang="en-US" altLang="zh-CN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69089" y="569927"/>
            <a:ext cx="2708476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rPr>
              <a:t>本节回顾</a:t>
            </a:r>
          </a:p>
        </p:txBody>
      </p:sp>
      <p:sp>
        <p:nvSpPr>
          <p:cNvPr id="13" name="矩形 11"/>
          <p:cNvSpPr/>
          <p:nvPr userDrawn="1"/>
        </p:nvSpPr>
        <p:spPr>
          <a:xfrm flipV="1">
            <a:off x="3125164" y="-1"/>
            <a:ext cx="9066836" cy="1215343"/>
          </a:xfrm>
          <a:custGeom>
            <a:avLst/>
            <a:gdLst>
              <a:gd name="connsiteX0" fmla="*/ 0 w 12192000"/>
              <a:gd name="connsiteY0" fmla="*/ 0 h 1215343"/>
              <a:gd name="connsiteX1" fmla="*/ 12192000 w 12192000"/>
              <a:gd name="connsiteY1" fmla="*/ 0 h 1215343"/>
              <a:gd name="connsiteX2" fmla="*/ 12192000 w 12192000"/>
              <a:gd name="connsiteY2" fmla="*/ 1215343 h 1215343"/>
              <a:gd name="connsiteX3" fmla="*/ 0 w 12192000"/>
              <a:gd name="connsiteY3" fmla="*/ 1215343 h 1215343"/>
              <a:gd name="connsiteX4" fmla="*/ 0 w 12192000"/>
              <a:gd name="connsiteY4" fmla="*/ 0 h 1215343"/>
              <a:gd name="connsiteX0" fmla="*/ 0 w 12192000"/>
              <a:gd name="connsiteY0" fmla="*/ 0 h 1226918"/>
              <a:gd name="connsiteX1" fmla="*/ 12192000 w 12192000"/>
              <a:gd name="connsiteY1" fmla="*/ 0 h 1226918"/>
              <a:gd name="connsiteX2" fmla="*/ 12192000 w 12192000"/>
              <a:gd name="connsiteY2" fmla="*/ 1215343 h 1226918"/>
              <a:gd name="connsiteX3" fmla="*/ 6967959 w 12192000"/>
              <a:gd name="connsiteY3" fmla="*/ 1226918 h 1226918"/>
              <a:gd name="connsiteX4" fmla="*/ 0 w 12192000"/>
              <a:gd name="connsiteY4" fmla="*/ 0 h 1226918"/>
              <a:gd name="connsiteX0" fmla="*/ 0 w 7666299"/>
              <a:gd name="connsiteY0" fmla="*/ 11575 h 1226918"/>
              <a:gd name="connsiteX1" fmla="*/ 7666299 w 7666299"/>
              <a:gd name="connsiteY1" fmla="*/ 0 h 1226918"/>
              <a:gd name="connsiteX2" fmla="*/ 7666299 w 7666299"/>
              <a:gd name="connsiteY2" fmla="*/ 1215343 h 1226918"/>
              <a:gd name="connsiteX3" fmla="*/ 2442258 w 7666299"/>
              <a:gd name="connsiteY3" fmla="*/ 1226918 h 1226918"/>
              <a:gd name="connsiteX4" fmla="*/ 0 w 7666299"/>
              <a:gd name="connsiteY4" fmla="*/ 11575 h 1226918"/>
              <a:gd name="connsiteX0" fmla="*/ 1400537 w 9066836"/>
              <a:gd name="connsiteY0" fmla="*/ 11575 h 1215343"/>
              <a:gd name="connsiteX1" fmla="*/ 9066836 w 9066836"/>
              <a:gd name="connsiteY1" fmla="*/ 0 h 1215343"/>
              <a:gd name="connsiteX2" fmla="*/ 9066836 w 9066836"/>
              <a:gd name="connsiteY2" fmla="*/ 1215343 h 1215343"/>
              <a:gd name="connsiteX3" fmla="*/ 0 w 9066836"/>
              <a:gd name="connsiteY3" fmla="*/ 1203769 h 1215343"/>
              <a:gd name="connsiteX4" fmla="*/ 1400537 w 9066836"/>
              <a:gd name="connsiteY4" fmla="*/ 11575 h 121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66836" h="1215343">
                <a:moveTo>
                  <a:pt x="1400537" y="11575"/>
                </a:moveTo>
                <a:lnTo>
                  <a:pt x="9066836" y="0"/>
                </a:lnTo>
                <a:lnTo>
                  <a:pt x="9066836" y="1215343"/>
                </a:lnTo>
                <a:lnTo>
                  <a:pt x="0" y="1203769"/>
                </a:lnTo>
                <a:lnTo>
                  <a:pt x="1400537" y="11575"/>
                </a:lnTo>
                <a:close/>
              </a:path>
            </a:pathLst>
          </a:cu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07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76"/>
          <p:cNvSpPr/>
          <p:nvPr userDrawn="1"/>
        </p:nvSpPr>
        <p:spPr>
          <a:xfrm>
            <a:off x="1423686" y="0"/>
            <a:ext cx="10768314" cy="686074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9821" h="6865998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44388" y="4577941"/>
                  <a:pt x="10036672" y="6865998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76"/>
          <p:cNvSpPr/>
          <p:nvPr userDrawn="1"/>
        </p:nvSpPr>
        <p:spPr>
          <a:xfrm rot="10800000" flipV="1">
            <a:off x="0" y="0"/>
            <a:ext cx="9398644" cy="390066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45940 w 6673109"/>
              <a:gd name="connsiteY3" fmla="*/ 4971598 h 4987636"/>
              <a:gd name="connsiteX4" fmla="*/ 0 w 6673109"/>
              <a:gd name="connsiteY4" fmla="*/ 29053 h 4987636"/>
              <a:gd name="connsiteX0" fmla="*/ 1040649 w 6427169"/>
              <a:gd name="connsiteY0" fmla="*/ 29053 h 4987636"/>
              <a:gd name="connsiteX1" fmla="*/ 6427169 w 6427169"/>
              <a:gd name="connsiteY1" fmla="*/ 0 h 4987636"/>
              <a:gd name="connsiteX2" fmla="*/ 6427169 w 6427169"/>
              <a:gd name="connsiteY2" fmla="*/ 4987636 h 4987636"/>
              <a:gd name="connsiteX3" fmla="*/ 0 w 6427169"/>
              <a:gd name="connsiteY3" fmla="*/ 4971598 h 4987636"/>
              <a:gd name="connsiteX4" fmla="*/ 1040649 w 6427169"/>
              <a:gd name="connsiteY4" fmla="*/ 29053 h 4987636"/>
              <a:gd name="connsiteX0" fmla="*/ 903413 w 6289933"/>
              <a:gd name="connsiteY0" fmla="*/ 29053 h 4987636"/>
              <a:gd name="connsiteX1" fmla="*/ 6289933 w 6289933"/>
              <a:gd name="connsiteY1" fmla="*/ 0 h 4987636"/>
              <a:gd name="connsiteX2" fmla="*/ 6289933 w 6289933"/>
              <a:gd name="connsiteY2" fmla="*/ 4987636 h 4987636"/>
              <a:gd name="connsiteX3" fmla="*/ 0 w 6289933"/>
              <a:gd name="connsiteY3" fmla="*/ 4940723 h 4987636"/>
              <a:gd name="connsiteX4" fmla="*/ 903413 w 6289933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33" h="4987636">
                <a:moveTo>
                  <a:pt x="903413" y="29053"/>
                </a:moveTo>
                <a:lnTo>
                  <a:pt x="6289933" y="0"/>
                </a:lnTo>
                <a:lnTo>
                  <a:pt x="6289933" y="4987636"/>
                </a:lnTo>
                <a:lnTo>
                  <a:pt x="0" y="4940723"/>
                </a:lnTo>
                <a:lnTo>
                  <a:pt x="903413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775504" y="3429000"/>
            <a:ext cx="10640992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4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rPr>
              <a:t>谢谢观看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089" y="1885738"/>
            <a:ext cx="3433822" cy="15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15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节回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3125164" y="0"/>
            <a:ext cx="9066836" cy="1215343"/>
          </a:xfrm>
          <a:custGeom>
            <a:avLst/>
            <a:gdLst>
              <a:gd name="connsiteX0" fmla="*/ 0 w 12192000"/>
              <a:gd name="connsiteY0" fmla="*/ 0 h 1215343"/>
              <a:gd name="connsiteX1" fmla="*/ 12192000 w 12192000"/>
              <a:gd name="connsiteY1" fmla="*/ 0 h 1215343"/>
              <a:gd name="connsiteX2" fmla="*/ 12192000 w 12192000"/>
              <a:gd name="connsiteY2" fmla="*/ 1215343 h 1215343"/>
              <a:gd name="connsiteX3" fmla="*/ 0 w 12192000"/>
              <a:gd name="connsiteY3" fmla="*/ 1215343 h 1215343"/>
              <a:gd name="connsiteX4" fmla="*/ 0 w 12192000"/>
              <a:gd name="connsiteY4" fmla="*/ 0 h 1215343"/>
              <a:gd name="connsiteX0" fmla="*/ 0 w 12192000"/>
              <a:gd name="connsiteY0" fmla="*/ 0 h 1226918"/>
              <a:gd name="connsiteX1" fmla="*/ 12192000 w 12192000"/>
              <a:gd name="connsiteY1" fmla="*/ 0 h 1226918"/>
              <a:gd name="connsiteX2" fmla="*/ 12192000 w 12192000"/>
              <a:gd name="connsiteY2" fmla="*/ 1215343 h 1226918"/>
              <a:gd name="connsiteX3" fmla="*/ 6967959 w 12192000"/>
              <a:gd name="connsiteY3" fmla="*/ 1226918 h 1226918"/>
              <a:gd name="connsiteX4" fmla="*/ 0 w 12192000"/>
              <a:gd name="connsiteY4" fmla="*/ 0 h 1226918"/>
              <a:gd name="connsiteX0" fmla="*/ 0 w 7666299"/>
              <a:gd name="connsiteY0" fmla="*/ 11575 h 1226918"/>
              <a:gd name="connsiteX1" fmla="*/ 7666299 w 7666299"/>
              <a:gd name="connsiteY1" fmla="*/ 0 h 1226918"/>
              <a:gd name="connsiteX2" fmla="*/ 7666299 w 7666299"/>
              <a:gd name="connsiteY2" fmla="*/ 1215343 h 1226918"/>
              <a:gd name="connsiteX3" fmla="*/ 2442258 w 7666299"/>
              <a:gd name="connsiteY3" fmla="*/ 1226918 h 1226918"/>
              <a:gd name="connsiteX4" fmla="*/ 0 w 7666299"/>
              <a:gd name="connsiteY4" fmla="*/ 11575 h 1226918"/>
              <a:gd name="connsiteX0" fmla="*/ 1400537 w 9066836"/>
              <a:gd name="connsiteY0" fmla="*/ 11575 h 1215343"/>
              <a:gd name="connsiteX1" fmla="*/ 9066836 w 9066836"/>
              <a:gd name="connsiteY1" fmla="*/ 0 h 1215343"/>
              <a:gd name="connsiteX2" fmla="*/ 9066836 w 9066836"/>
              <a:gd name="connsiteY2" fmla="*/ 1215343 h 1215343"/>
              <a:gd name="connsiteX3" fmla="*/ 0 w 9066836"/>
              <a:gd name="connsiteY3" fmla="*/ 1203769 h 1215343"/>
              <a:gd name="connsiteX4" fmla="*/ 1400537 w 9066836"/>
              <a:gd name="connsiteY4" fmla="*/ 11575 h 121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66836" h="1215343">
                <a:moveTo>
                  <a:pt x="1400537" y="11575"/>
                </a:moveTo>
                <a:lnTo>
                  <a:pt x="9066836" y="0"/>
                </a:lnTo>
                <a:lnTo>
                  <a:pt x="9066836" y="1215343"/>
                </a:lnTo>
                <a:lnTo>
                  <a:pt x="0" y="1203769"/>
                </a:lnTo>
                <a:lnTo>
                  <a:pt x="1400537" y="11575"/>
                </a:lnTo>
                <a:close/>
              </a:path>
            </a:pathLst>
          </a:cu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1215343"/>
            <a:ext cx="12192000" cy="564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69089" y="1365813"/>
            <a:ext cx="11053822" cy="498868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单击此处编辑步骤、知识点</a:t>
            </a:r>
            <a:endParaRPr kumimoji="1" lang="en-US" altLang="zh-CN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69089" y="569927"/>
            <a:ext cx="2708476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b="0" i="0" dirty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rPr>
              <a:t>上节回顾</a:t>
            </a:r>
          </a:p>
        </p:txBody>
      </p:sp>
    </p:spTree>
    <p:extLst>
      <p:ext uri="{BB962C8B-B14F-4D97-AF65-F5344CB8AC3E}">
        <p14:creationId xmlns:p14="http://schemas.microsoft.com/office/powerpoint/2010/main" val="1611935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76"/>
          <p:cNvSpPr/>
          <p:nvPr userDrawn="1"/>
        </p:nvSpPr>
        <p:spPr>
          <a:xfrm flipH="1">
            <a:off x="-1" y="0"/>
            <a:ext cx="10833904" cy="686074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9821" h="6865998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44388" y="4577941"/>
                  <a:pt x="10036672" y="6865998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76"/>
          <p:cNvSpPr/>
          <p:nvPr userDrawn="1"/>
        </p:nvSpPr>
        <p:spPr>
          <a:xfrm rot="10800000">
            <a:off x="-2" y="0"/>
            <a:ext cx="9398644" cy="1620456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45940 w 6673109"/>
              <a:gd name="connsiteY3" fmla="*/ 4971598 h 4987636"/>
              <a:gd name="connsiteX4" fmla="*/ 0 w 6673109"/>
              <a:gd name="connsiteY4" fmla="*/ 29053 h 4987636"/>
              <a:gd name="connsiteX0" fmla="*/ 1040649 w 6427169"/>
              <a:gd name="connsiteY0" fmla="*/ 29053 h 4987636"/>
              <a:gd name="connsiteX1" fmla="*/ 6427169 w 6427169"/>
              <a:gd name="connsiteY1" fmla="*/ 0 h 4987636"/>
              <a:gd name="connsiteX2" fmla="*/ 6427169 w 6427169"/>
              <a:gd name="connsiteY2" fmla="*/ 4987636 h 4987636"/>
              <a:gd name="connsiteX3" fmla="*/ 0 w 6427169"/>
              <a:gd name="connsiteY3" fmla="*/ 4971598 h 4987636"/>
              <a:gd name="connsiteX4" fmla="*/ 1040649 w 6427169"/>
              <a:gd name="connsiteY4" fmla="*/ 29053 h 4987636"/>
              <a:gd name="connsiteX0" fmla="*/ 903413 w 6289933"/>
              <a:gd name="connsiteY0" fmla="*/ 29053 h 4987636"/>
              <a:gd name="connsiteX1" fmla="*/ 6289933 w 6289933"/>
              <a:gd name="connsiteY1" fmla="*/ 0 h 4987636"/>
              <a:gd name="connsiteX2" fmla="*/ 6289933 w 6289933"/>
              <a:gd name="connsiteY2" fmla="*/ 4987636 h 4987636"/>
              <a:gd name="connsiteX3" fmla="*/ 0 w 6289933"/>
              <a:gd name="connsiteY3" fmla="*/ 4940723 h 4987636"/>
              <a:gd name="connsiteX4" fmla="*/ 903413 w 6289933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33" h="4987636">
                <a:moveTo>
                  <a:pt x="903413" y="29053"/>
                </a:moveTo>
                <a:lnTo>
                  <a:pt x="6289933" y="0"/>
                </a:lnTo>
                <a:lnTo>
                  <a:pt x="6289933" y="4987636"/>
                </a:lnTo>
                <a:lnTo>
                  <a:pt x="0" y="4940723"/>
                </a:lnTo>
                <a:lnTo>
                  <a:pt x="903413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23297" y="653810"/>
            <a:ext cx="2312499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rPr>
              <a:t>本节目录</a:t>
            </a:r>
          </a:p>
        </p:txBody>
      </p:sp>
      <p:sp>
        <p:nvSpPr>
          <p:cNvPr id="7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69088" y="1620456"/>
            <a:ext cx="10774102" cy="466459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solidFill>
                  <a:schemeClr val="bg1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单击此处编辑知识点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10403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76"/>
          <p:cNvSpPr/>
          <p:nvPr userDrawn="1"/>
        </p:nvSpPr>
        <p:spPr>
          <a:xfrm>
            <a:off x="2132179" y="0"/>
            <a:ext cx="10059821" cy="686074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9821" h="6865998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44388" y="4577941"/>
                  <a:pt x="10036672" y="6865998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76"/>
          <p:cNvSpPr/>
          <p:nvPr userDrawn="1"/>
        </p:nvSpPr>
        <p:spPr>
          <a:xfrm rot="10800000">
            <a:off x="-3" y="4987635"/>
            <a:ext cx="9005105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245328" y="3365588"/>
            <a:ext cx="11701346" cy="63925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单击此处编辑版本和修订日期</a:t>
            </a:r>
          </a:p>
        </p:txBody>
      </p:sp>
      <p:sp>
        <p:nvSpPr>
          <p:cNvPr id="11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5328" y="2587208"/>
            <a:ext cx="11701346" cy="5739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单击此处编辑编号</a:t>
            </a:r>
          </a:p>
        </p:txBody>
      </p:sp>
    </p:spTree>
    <p:extLst>
      <p:ext uri="{BB962C8B-B14F-4D97-AF65-F5344CB8AC3E}">
        <p14:creationId xmlns:p14="http://schemas.microsoft.com/office/powerpoint/2010/main" val="66730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版面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76"/>
          <p:cNvSpPr/>
          <p:nvPr userDrawn="1"/>
        </p:nvSpPr>
        <p:spPr>
          <a:xfrm rot="10800000">
            <a:off x="-2" y="-1"/>
            <a:ext cx="10266745" cy="1365812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76"/>
          <p:cNvSpPr/>
          <p:nvPr userDrawn="1"/>
        </p:nvSpPr>
        <p:spPr>
          <a:xfrm rot="10800000" flipH="1">
            <a:off x="7500395" y="0"/>
            <a:ext cx="4691605" cy="1365812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316991 w 6673109"/>
              <a:gd name="connsiteY3" fmla="*/ 4971597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2316991" y="4971597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1365813"/>
            <a:ext cx="12192000" cy="5492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569088" y="569315"/>
            <a:ext cx="8856265" cy="5650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1" i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单击此处编辑本页标题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69088" y="1620456"/>
            <a:ext cx="11033907" cy="466459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 dirty="0"/>
              <a:t>单击此处编辑步骤、知识点</a:t>
            </a:r>
            <a:endParaRPr kumimoji="1"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0235B0C-A8F8-FF47-B741-1DE9B9CCF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022" y="-3"/>
            <a:ext cx="2201978" cy="9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8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版面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6"/>
          <p:cNvSpPr/>
          <p:nvPr userDrawn="1"/>
        </p:nvSpPr>
        <p:spPr>
          <a:xfrm rot="5400000">
            <a:off x="-1168858" y="3819463"/>
            <a:ext cx="4207397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76"/>
          <p:cNvSpPr/>
          <p:nvPr userDrawn="1"/>
        </p:nvSpPr>
        <p:spPr>
          <a:xfrm rot="16200000" flipV="1">
            <a:off x="-1412975" y="1415629"/>
            <a:ext cx="5868367" cy="3037106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039762" y="1"/>
            <a:ext cx="9152239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259492" y="474562"/>
            <a:ext cx="2543481" cy="587993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3200" b="1" i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 dirty="0"/>
              <a:t>单击此处编辑本页标题</a:t>
            </a:r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3372062" y="474562"/>
            <a:ext cx="8250850" cy="58799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 dirty="0"/>
              <a:t>单击此处编辑步骤、知识点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568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版面右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76"/>
          <p:cNvSpPr/>
          <p:nvPr userDrawn="1"/>
        </p:nvSpPr>
        <p:spPr>
          <a:xfrm rot="5400000" flipV="1">
            <a:off x="9090949" y="3756952"/>
            <a:ext cx="4207397" cy="1994703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76"/>
          <p:cNvSpPr/>
          <p:nvPr userDrawn="1"/>
        </p:nvSpPr>
        <p:spPr>
          <a:xfrm rot="16200000">
            <a:off x="7492861" y="1169223"/>
            <a:ext cx="5868367" cy="3529913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8662086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8958649" y="474563"/>
            <a:ext cx="2664262" cy="58799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3200" b="1" i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 dirty="0"/>
              <a:t>单击此处编辑本页标题</a:t>
            </a:r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603812" y="474562"/>
            <a:ext cx="7662858" cy="58799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 dirty="0"/>
              <a:t>单击此处编辑步骤、知识点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09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屏版面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76"/>
          <p:cNvSpPr/>
          <p:nvPr userDrawn="1"/>
        </p:nvSpPr>
        <p:spPr>
          <a:xfrm flipH="1" flipV="1">
            <a:off x="-1" y="0"/>
            <a:ext cx="10833904" cy="6829064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9821" h="6865998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44388" y="4577941"/>
                  <a:pt x="10036672" y="6865998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76"/>
          <p:cNvSpPr/>
          <p:nvPr userDrawn="1"/>
        </p:nvSpPr>
        <p:spPr>
          <a:xfrm rot="10800000" flipH="1">
            <a:off x="2129743" y="4959385"/>
            <a:ext cx="10062258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45940 w 6673109"/>
              <a:gd name="connsiteY3" fmla="*/ 4971598 h 4987636"/>
              <a:gd name="connsiteX4" fmla="*/ 0 w 6673109"/>
              <a:gd name="connsiteY4" fmla="*/ 29053 h 4987636"/>
              <a:gd name="connsiteX0" fmla="*/ 1040649 w 6427169"/>
              <a:gd name="connsiteY0" fmla="*/ 29053 h 4987636"/>
              <a:gd name="connsiteX1" fmla="*/ 6427169 w 6427169"/>
              <a:gd name="connsiteY1" fmla="*/ 0 h 4987636"/>
              <a:gd name="connsiteX2" fmla="*/ 6427169 w 6427169"/>
              <a:gd name="connsiteY2" fmla="*/ 4987636 h 4987636"/>
              <a:gd name="connsiteX3" fmla="*/ 0 w 6427169"/>
              <a:gd name="connsiteY3" fmla="*/ 4971598 h 4987636"/>
              <a:gd name="connsiteX4" fmla="*/ 1040649 w 6427169"/>
              <a:gd name="connsiteY4" fmla="*/ 29053 h 4987636"/>
              <a:gd name="connsiteX0" fmla="*/ 903413 w 6289933"/>
              <a:gd name="connsiteY0" fmla="*/ 29053 h 4987636"/>
              <a:gd name="connsiteX1" fmla="*/ 6289933 w 6289933"/>
              <a:gd name="connsiteY1" fmla="*/ 0 h 4987636"/>
              <a:gd name="connsiteX2" fmla="*/ 6289933 w 6289933"/>
              <a:gd name="connsiteY2" fmla="*/ 4987636 h 4987636"/>
              <a:gd name="connsiteX3" fmla="*/ 0 w 6289933"/>
              <a:gd name="connsiteY3" fmla="*/ 4940723 h 4987636"/>
              <a:gd name="connsiteX4" fmla="*/ 903413 w 6289933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33" h="4987636">
                <a:moveTo>
                  <a:pt x="903413" y="29053"/>
                </a:moveTo>
                <a:lnTo>
                  <a:pt x="6289933" y="0"/>
                </a:lnTo>
                <a:lnTo>
                  <a:pt x="6289933" y="4987636"/>
                </a:lnTo>
                <a:lnTo>
                  <a:pt x="0" y="4940723"/>
                </a:lnTo>
                <a:lnTo>
                  <a:pt x="903413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604777" y="474562"/>
            <a:ext cx="10982446" cy="5879939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solidFill>
                  <a:schemeClr val="bg1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单击此处编辑步骤、知识点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30105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屏版面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76"/>
          <p:cNvSpPr/>
          <p:nvPr userDrawn="1"/>
        </p:nvSpPr>
        <p:spPr>
          <a:xfrm flipH="1" flipV="1">
            <a:off x="-843" y="4435"/>
            <a:ext cx="10834746" cy="682462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47419 w 10059821"/>
              <a:gd name="connsiteY2" fmla="*/ 6831086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80773"/>
              <a:gd name="connsiteY0" fmla="*/ 0 h 6861539"/>
              <a:gd name="connsiteX1" fmla="*/ 10059821 w 10080773"/>
              <a:gd name="connsiteY1" fmla="*/ 1828 h 6861539"/>
              <a:gd name="connsiteX2" fmla="*/ 10079662 w 10080773"/>
              <a:gd name="connsiteY2" fmla="*/ 6842723 h 6861539"/>
              <a:gd name="connsiteX3" fmla="*/ 0 w 10080773"/>
              <a:gd name="connsiteY3" fmla="*/ 6861539 h 6861539"/>
              <a:gd name="connsiteX4" fmla="*/ 4612613 w 10080773"/>
              <a:gd name="connsiteY4" fmla="*/ 0 h 6861539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47419 w 10059821"/>
              <a:gd name="connsiteY2" fmla="*/ 6854360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60603"/>
              <a:gd name="connsiteY0" fmla="*/ 0 h 6861539"/>
              <a:gd name="connsiteX1" fmla="*/ 10059821 w 10060603"/>
              <a:gd name="connsiteY1" fmla="*/ 1828 h 6861539"/>
              <a:gd name="connsiteX2" fmla="*/ 10058167 w 10060603"/>
              <a:gd name="connsiteY2" fmla="*/ 6842724 h 6861539"/>
              <a:gd name="connsiteX3" fmla="*/ 0 w 10060603"/>
              <a:gd name="connsiteY3" fmla="*/ 6861539 h 6861539"/>
              <a:gd name="connsiteX4" fmla="*/ 4612613 w 10060603"/>
              <a:gd name="connsiteY4" fmla="*/ 0 h 6861539"/>
              <a:gd name="connsiteX0" fmla="*/ 4612613 w 10059821"/>
              <a:gd name="connsiteY0" fmla="*/ 0 h 6877636"/>
              <a:gd name="connsiteX1" fmla="*/ 10059821 w 10059821"/>
              <a:gd name="connsiteY1" fmla="*/ 1828 h 6877636"/>
              <a:gd name="connsiteX2" fmla="*/ 10047419 w 10059821"/>
              <a:gd name="connsiteY2" fmla="*/ 6877636 h 6877636"/>
              <a:gd name="connsiteX3" fmla="*/ 0 w 10059821"/>
              <a:gd name="connsiteY3" fmla="*/ 6861539 h 6877636"/>
              <a:gd name="connsiteX4" fmla="*/ 4612613 w 10059821"/>
              <a:gd name="connsiteY4" fmla="*/ 0 h 6877636"/>
              <a:gd name="connsiteX0" fmla="*/ 4612613 w 10060603"/>
              <a:gd name="connsiteY0" fmla="*/ 0 h 6861539"/>
              <a:gd name="connsiteX1" fmla="*/ 10059821 w 10060603"/>
              <a:gd name="connsiteY1" fmla="*/ 1828 h 6861539"/>
              <a:gd name="connsiteX2" fmla="*/ 10058167 w 10060603"/>
              <a:gd name="connsiteY2" fmla="*/ 6854361 h 6861539"/>
              <a:gd name="connsiteX3" fmla="*/ 0 w 10060603"/>
              <a:gd name="connsiteY3" fmla="*/ 6861539 h 6861539"/>
              <a:gd name="connsiteX4" fmla="*/ 4612613 w 10060603"/>
              <a:gd name="connsiteY4" fmla="*/ 0 h 686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603" h="6861539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65883" y="4566304"/>
                  <a:pt x="10058167" y="6854361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76"/>
          <p:cNvSpPr/>
          <p:nvPr userDrawn="1"/>
        </p:nvSpPr>
        <p:spPr>
          <a:xfrm rot="10800000" flipH="1">
            <a:off x="2129743" y="4959385"/>
            <a:ext cx="10062258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45940 w 6673109"/>
              <a:gd name="connsiteY3" fmla="*/ 4971598 h 4987636"/>
              <a:gd name="connsiteX4" fmla="*/ 0 w 6673109"/>
              <a:gd name="connsiteY4" fmla="*/ 29053 h 4987636"/>
              <a:gd name="connsiteX0" fmla="*/ 1040649 w 6427169"/>
              <a:gd name="connsiteY0" fmla="*/ 29053 h 4987636"/>
              <a:gd name="connsiteX1" fmla="*/ 6427169 w 6427169"/>
              <a:gd name="connsiteY1" fmla="*/ 0 h 4987636"/>
              <a:gd name="connsiteX2" fmla="*/ 6427169 w 6427169"/>
              <a:gd name="connsiteY2" fmla="*/ 4987636 h 4987636"/>
              <a:gd name="connsiteX3" fmla="*/ 0 w 6427169"/>
              <a:gd name="connsiteY3" fmla="*/ 4971598 h 4987636"/>
              <a:gd name="connsiteX4" fmla="*/ 1040649 w 6427169"/>
              <a:gd name="connsiteY4" fmla="*/ 29053 h 4987636"/>
              <a:gd name="connsiteX0" fmla="*/ 903413 w 6289933"/>
              <a:gd name="connsiteY0" fmla="*/ 29053 h 4987636"/>
              <a:gd name="connsiteX1" fmla="*/ 6289933 w 6289933"/>
              <a:gd name="connsiteY1" fmla="*/ 0 h 4987636"/>
              <a:gd name="connsiteX2" fmla="*/ 6289933 w 6289933"/>
              <a:gd name="connsiteY2" fmla="*/ 4987636 h 4987636"/>
              <a:gd name="connsiteX3" fmla="*/ 0 w 6289933"/>
              <a:gd name="connsiteY3" fmla="*/ 4940723 h 4987636"/>
              <a:gd name="connsiteX4" fmla="*/ 903413 w 6289933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33" h="4987636">
                <a:moveTo>
                  <a:pt x="903413" y="29053"/>
                </a:moveTo>
                <a:lnTo>
                  <a:pt x="6289933" y="0"/>
                </a:lnTo>
                <a:lnTo>
                  <a:pt x="6289933" y="4987636"/>
                </a:lnTo>
                <a:lnTo>
                  <a:pt x="0" y="4940723"/>
                </a:lnTo>
                <a:lnTo>
                  <a:pt x="903413" y="29053"/>
                </a:ln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图片占位符 5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67"/>
            <a:ext cx="12192843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kumimoji="1" lang="zh-CN" altLang="en-US"/>
              <a:t>全屏展示的图片应图片居中放置</a:t>
            </a:r>
          </a:p>
        </p:txBody>
      </p:sp>
    </p:spTree>
    <p:extLst>
      <p:ext uri="{BB962C8B-B14F-4D97-AF65-F5344CB8AC3E}">
        <p14:creationId xmlns:p14="http://schemas.microsoft.com/office/powerpoint/2010/main" val="78397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5" r:id="rId3"/>
    <p:sldLayoutId id="2147483659" r:id="rId4"/>
    <p:sldLayoutId id="2147483653" r:id="rId5"/>
    <p:sldLayoutId id="2147483660" r:id="rId6"/>
    <p:sldLayoutId id="2147483661" r:id="rId7"/>
    <p:sldLayoutId id="2147483662" r:id="rId8"/>
    <p:sldLayoutId id="2147483663" r:id="rId9"/>
    <p:sldLayoutId id="2147483666" r:id="rId10"/>
    <p:sldLayoutId id="21474836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noi.ac/problem/384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noi.ac/problem/389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NOIP2019</a:t>
            </a:r>
            <a:r>
              <a:rPr kumimoji="1" lang="zh-CN" altLang="en-US" dirty="0"/>
              <a:t> 普及组训练营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实验舱 攀哥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2019.5.11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0955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A9A33F9-250F-4D40-B8CC-0A03DD17CD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370</a:t>
            </a:r>
            <a:r>
              <a:rPr kumimoji="1" lang="zh-CN" altLang="en-US" dirty="0"/>
              <a:t> </a:t>
            </a:r>
            <a:r>
              <a:rPr lang="zh-CN" altLang="en-US" dirty="0"/>
              <a:t>棋盘问题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11FD9B-AD07-FD49-8046-74C9FF5643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8" y="1620456"/>
            <a:ext cx="3627771" cy="4664597"/>
          </a:xfrm>
        </p:spPr>
        <p:txBody>
          <a:bodyPr/>
          <a:lstStyle/>
          <a:p>
            <a:r>
              <a:rPr kumimoji="1" lang="zh-CN" altLang="en-US" dirty="0"/>
              <a:t>方案</a:t>
            </a:r>
            <a:r>
              <a:rPr kumimoji="1" lang="en-US" altLang="zh-CN" dirty="0"/>
              <a:t>3</a:t>
            </a:r>
            <a:r>
              <a:rPr kumimoji="1" lang="zh-CN" altLang="en-US" dirty="0"/>
              <a:t>的写法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r</a:t>
            </a:r>
            <a:r>
              <a:rPr kumimoji="1" lang="zh-CN" altLang="en-US" dirty="0"/>
              <a:t>行第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列如果放了棋子，</a:t>
            </a:r>
            <a:r>
              <a:rPr kumimoji="1" lang="en-US" altLang="zh-CN" dirty="0">
                <a:solidFill>
                  <a:srgbClr val="FF0000"/>
                </a:solidFill>
              </a:rPr>
              <a:t>DFS(x+1,r+1)</a:t>
            </a:r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r</a:t>
            </a:r>
            <a:r>
              <a:rPr kumimoji="1" lang="zh-CN" altLang="en-US" dirty="0"/>
              <a:t>行上可以不放棋子，</a:t>
            </a:r>
            <a:r>
              <a:rPr kumimoji="1" lang="en-US" altLang="zh-CN" dirty="0"/>
              <a:t>22</a:t>
            </a:r>
            <a:r>
              <a:rPr kumimoji="1" lang="zh-CN" altLang="en-US" dirty="0"/>
              <a:t>行</a:t>
            </a:r>
            <a:r>
              <a:rPr kumimoji="1" lang="en-US" altLang="zh-CN" dirty="0">
                <a:solidFill>
                  <a:srgbClr val="FF0000"/>
                </a:solidFill>
              </a:rPr>
              <a:t>DFS(x,r+1)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57BAB8-91B1-FF4F-9AC0-2A7D5D691B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6859" y="1857245"/>
            <a:ext cx="5228494" cy="50007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20BBF3-855B-F544-AEF8-2DA135C33F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7389" y="3461800"/>
            <a:ext cx="3434249" cy="270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5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47699B-4A5C-A14A-9F48-E5184D14A3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371</a:t>
            </a:r>
            <a:r>
              <a:rPr kumimoji="1" lang="zh-CN" altLang="en-US" dirty="0"/>
              <a:t> </a:t>
            </a:r>
            <a:r>
              <a:rPr lang="en-HK" altLang="zh-CN" dirty="0"/>
              <a:t>LETTERS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2F9842-FA57-0B44-99A5-9A4DECEB86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DFS(</a:t>
            </a:r>
            <a:r>
              <a:rPr kumimoji="1" lang="en-US" altLang="zh-CN" dirty="0" err="1"/>
              <a:t>x,y</a:t>
            </a:r>
            <a:r>
              <a:rPr kumimoji="1" lang="en-US" altLang="zh-CN" dirty="0"/>
              <a:t>)</a:t>
            </a:r>
            <a:r>
              <a:rPr kumimoji="1" lang="zh-CN" altLang="en-US" dirty="0"/>
              <a:t>表示当前移动到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x,y</a:t>
            </a:r>
            <a:r>
              <a:rPr kumimoji="1" lang="en-US" altLang="zh-CN" dirty="0"/>
              <a:t>)</a:t>
            </a:r>
            <a:r>
              <a:rPr kumimoji="1" lang="zh-CN" altLang="en-US" dirty="0"/>
              <a:t>位置</a:t>
            </a:r>
            <a:endParaRPr kumimoji="1" lang="en-US" altLang="zh-CN" dirty="0"/>
          </a:p>
          <a:p>
            <a:r>
              <a:rPr kumimoji="1" lang="zh-CN" altLang="en-US" dirty="0"/>
              <a:t>用数组</a:t>
            </a:r>
            <a:r>
              <a:rPr kumimoji="1" lang="en-US" altLang="zh-CN" dirty="0"/>
              <a:t>vis[26]</a:t>
            </a:r>
            <a:r>
              <a:rPr kumimoji="1" lang="zh-CN" altLang="en-US" dirty="0"/>
              <a:t>表示</a:t>
            </a:r>
            <a:r>
              <a:rPr kumimoji="1" lang="en-US" altLang="zh-CN" dirty="0"/>
              <a:t>a-z</a:t>
            </a:r>
            <a:r>
              <a:rPr kumimoji="1" lang="zh-CN" altLang="en-US" dirty="0"/>
              <a:t>每个字母是否被访问过</a:t>
            </a:r>
            <a:endParaRPr kumimoji="1" lang="en-US" altLang="zh-CN" dirty="0"/>
          </a:p>
          <a:p>
            <a:r>
              <a:rPr kumimoji="1" lang="zh-CN" altLang="en-US" dirty="0"/>
              <a:t>四个方向移动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75685E-B801-F44F-8060-D02D2671F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88" y="1620456"/>
            <a:ext cx="95631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08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618309B-4954-D548-8FF8-10E8DB05C9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372</a:t>
            </a:r>
            <a:r>
              <a:rPr kumimoji="1" lang="zh-CN" altLang="en-US" dirty="0"/>
              <a:t> </a:t>
            </a:r>
            <a:r>
              <a:rPr lang="zh-CN" altLang="en-US" dirty="0"/>
              <a:t>分成互质组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1C588F-4777-9E47-974F-DC091B765A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分成几组？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71AF44-9C2A-0147-A86C-C1B8A1491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69" y="1402862"/>
            <a:ext cx="76200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24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8515E19-F1B2-534C-9427-0E4023F1EF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372</a:t>
            </a:r>
            <a:r>
              <a:rPr kumimoji="1" lang="zh-CN" altLang="en-US" dirty="0"/>
              <a:t> </a:t>
            </a:r>
            <a:r>
              <a:rPr lang="zh-CN" altLang="en-US" dirty="0"/>
              <a:t>分成互质组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822B62-683A-0D42-9A6E-1979936B5C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DFS(x)</a:t>
            </a:r>
            <a:r>
              <a:rPr kumimoji="1" lang="zh-CN" altLang="en-US" dirty="0"/>
              <a:t>表示当前考虑第</a:t>
            </a:r>
            <a:r>
              <a:rPr kumimoji="1" lang="en-US" altLang="zh-CN" dirty="0"/>
              <a:t>x</a:t>
            </a:r>
            <a:r>
              <a:rPr kumimoji="1" lang="zh-CN" altLang="en-US" dirty="0"/>
              <a:t>个数放在第几组里</a:t>
            </a:r>
            <a:endParaRPr kumimoji="1" lang="en-US" altLang="zh-CN" dirty="0"/>
          </a:p>
          <a:p>
            <a:r>
              <a:rPr kumimoji="1" lang="zh-CN" altLang="en-US" dirty="0"/>
              <a:t>如果现在已经有</a:t>
            </a:r>
            <a:r>
              <a:rPr kumimoji="1" lang="en-US" altLang="zh-CN" dirty="0"/>
              <a:t>c</a:t>
            </a:r>
            <a:r>
              <a:rPr kumimoji="1" lang="zh-CN" altLang="en-US" dirty="0"/>
              <a:t>个组，第</a:t>
            </a:r>
            <a:r>
              <a:rPr kumimoji="1" lang="en-US" altLang="zh-CN" dirty="0"/>
              <a:t>x</a:t>
            </a:r>
            <a:r>
              <a:rPr kumimoji="1" lang="zh-CN" altLang="en-US" dirty="0"/>
              <a:t>个数可以放在</a:t>
            </a:r>
            <a:r>
              <a:rPr kumimoji="1" lang="en-US" altLang="zh-CN" dirty="0"/>
              <a:t>1~c</a:t>
            </a:r>
            <a:r>
              <a:rPr kumimoji="1" lang="zh-CN" altLang="en-US" dirty="0"/>
              <a:t>每个组中，还可以自己单独成为一个新组，所以有</a:t>
            </a:r>
            <a:r>
              <a:rPr kumimoji="1" lang="en-US" altLang="zh-CN" dirty="0"/>
              <a:t>c+1</a:t>
            </a:r>
            <a:r>
              <a:rPr kumimoji="1" lang="zh-CN" altLang="en-US" dirty="0"/>
              <a:t>种选择</a:t>
            </a:r>
            <a:endParaRPr kumimoji="1" lang="en-US" altLang="zh-CN" dirty="0"/>
          </a:p>
          <a:p>
            <a:r>
              <a:rPr kumimoji="1" lang="en-US" altLang="zh-CN" dirty="0"/>
              <a:t>a[x]</a:t>
            </a:r>
            <a:r>
              <a:rPr kumimoji="1" lang="zh-CN" altLang="en-US" dirty="0"/>
              <a:t>能放进第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组中 </a:t>
            </a:r>
            <a:r>
              <a:rPr kumimoji="1" lang="en-US" altLang="zh-CN" dirty="0">
                <a:sym typeface="Wingdings" pitchFamily="2" charset="2"/>
              </a:rPr>
              <a:t>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a[x]</a:t>
            </a:r>
            <a:r>
              <a:rPr kumimoji="1" lang="zh-CN" altLang="en-US" dirty="0">
                <a:sym typeface="Wingdings" pitchFamily="2" charset="2"/>
              </a:rPr>
              <a:t>与</a:t>
            </a:r>
            <a:r>
              <a:rPr kumimoji="1" lang="en-US" altLang="zh-CN" dirty="0" err="1">
                <a:sym typeface="Wingdings" pitchFamily="2" charset="2"/>
              </a:rPr>
              <a:t>i</a:t>
            </a:r>
            <a:r>
              <a:rPr kumimoji="1" lang="zh-CN" altLang="en-US" dirty="0">
                <a:sym typeface="Wingdings" pitchFamily="2" charset="2"/>
              </a:rPr>
              <a:t>组中每个数都互质</a:t>
            </a:r>
            <a:endParaRPr kumimoji="1" lang="en-US" altLang="zh-CN" dirty="0">
              <a:sym typeface="Wingdings" pitchFamily="2" charset="2"/>
            </a:endParaRPr>
          </a:p>
          <a:p>
            <a:r>
              <a:rPr kumimoji="1" lang="zh-CN" altLang="en-US" dirty="0">
                <a:sym typeface="Wingdings" pitchFamily="2" charset="2"/>
              </a:rPr>
              <a:t>只要将每个数在第几组中用一个数组记录下来，一旦</a:t>
            </a:r>
            <a:r>
              <a:rPr kumimoji="1" lang="en-US" altLang="zh-CN" dirty="0">
                <a:sym typeface="Wingdings" pitchFamily="2" charset="2"/>
              </a:rPr>
              <a:t>a[x]</a:t>
            </a:r>
            <a:r>
              <a:rPr kumimoji="1" lang="zh-CN" altLang="en-US" dirty="0">
                <a:sym typeface="Wingdings" pitchFamily="2" charset="2"/>
              </a:rPr>
              <a:t>与</a:t>
            </a:r>
            <a:r>
              <a:rPr kumimoji="1" lang="en-US" altLang="zh-CN" dirty="0">
                <a:sym typeface="Wingdings" pitchFamily="2" charset="2"/>
              </a:rPr>
              <a:t>a[</a:t>
            </a:r>
            <a:r>
              <a:rPr kumimoji="1" lang="en-US" altLang="zh-CN" dirty="0" err="1">
                <a:sym typeface="Wingdings" pitchFamily="2" charset="2"/>
              </a:rPr>
              <a:t>i</a:t>
            </a:r>
            <a:r>
              <a:rPr kumimoji="1" lang="en-US" altLang="zh-CN" dirty="0">
                <a:sym typeface="Wingdings" pitchFamily="2" charset="2"/>
              </a:rPr>
              <a:t>]</a:t>
            </a:r>
            <a:r>
              <a:rPr kumimoji="1" lang="zh-CN" altLang="en-US" dirty="0">
                <a:sym typeface="Wingdings" pitchFamily="2" charset="2"/>
              </a:rPr>
              <a:t>互质，</a:t>
            </a:r>
            <a:r>
              <a:rPr kumimoji="1" lang="en-US" altLang="zh-CN" dirty="0">
                <a:sym typeface="Wingdings" pitchFamily="2" charset="2"/>
              </a:rPr>
              <a:t>a[x]</a:t>
            </a:r>
            <a:r>
              <a:rPr kumimoji="1" lang="zh-CN" altLang="en-US" dirty="0">
                <a:sym typeface="Wingdings" pitchFamily="2" charset="2"/>
              </a:rPr>
              <a:t>就不能放进</a:t>
            </a:r>
            <a:r>
              <a:rPr kumimoji="1" lang="en-US" altLang="zh-CN" dirty="0">
                <a:sym typeface="Wingdings" pitchFamily="2" charset="2"/>
              </a:rPr>
              <a:t>a[</a:t>
            </a:r>
            <a:r>
              <a:rPr kumimoji="1" lang="en-US" altLang="zh-CN" dirty="0" err="1">
                <a:sym typeface="Wingdings" pitchFamily="2" charset="2"/>
              </a:rPr>
              <a:t>i</a:t>
            </a:r>
            <a:r>
              <a:rPr kumimoji="1" lang="en-US" altLang="zh-CN" dirty="0">
                <a:sym typeface="Wingdings" pitchFamily="2" charset="2"/>
              </a:rPr>
              <a:t>]</a:t>
            </a:r>
            <a:r>
              <a:rPr kumimoji="1" lang="zh-CN" altLang="en-US" dirty="0">
                <a:sym typeface="Wingdings" pitchFamily="2" charset="2"/>
              </a:rPr>
              <a:t>所在的组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0673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5C9DCA-1545-614D-B30C-56A371B78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372</a:t>
            </a:r>
            <a:r>
              <a:rPr kumimoji="1" lang="zh-CN" altLang="en-US" dirty="0"/>
              <a:t> </a:t>
            </a:r>
            <a:r>
              <a:rPr lang="zh-CN" altLang="en-US" dirty="0"/>
              <a:t>分成互质组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F9EE8C-9D4B-3140-B4BA-7C8C4A07B0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9" y="1620456"/>
            <a:ext cx="4671126" cy="4664597"/>
          </a:xfrm>
        </p:spPr>
        <p:txBody>
          <a:bodyPr/>
          <a:lstStyle/>
          <a:p>
            <a:r>
              <a:rPr kumimoji="1" lang="en-US" altLang="zh-CN" dirty="0"/>
              <a:t>group[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]=j</a:t>
            </a:r>
            <a:r>
              <a:rPr kumimoji="1" lang="zh-CN" altLang="en-US" dirty="0"/>
              <a:t>表示第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个数在第</a:t>
            </a:r>
            <a:r>
              <a:rPr kumimoji="1" lang="en-US" altLang="zh-CN" dirty="0"/>
              <a:t>j</a:t>
            </a:r>
            <a:r>
              <a:rPr kumimoji="1" lang="zh-CN" altLang="en-US" dirty="0"/>
              <a:t>组</a:t>
            </a:r>
            <a:endParaRPr kumimoji="1" lang="en-US" altLang="zh-CN" dirty="0"/>
          </a:p>
          <a:p>
            <a:r>
              <a:rPr kumimoji="1" lang="en-US" altLang="zh-CN" dirty="0" err="1"/>
              <a:t>group_num</a:t>
            </a:r>
            <a:r>
              <a:rPr kumimoji="1" lang="zh-CN" altLang="en-US" dirty="0"/>
              <a:t>表示当前的组数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如果一个数单独成一组，当前的组数</a:t>
            </a:r>
            <a:r>
              <a:rPr kumimoji="1" lang="en-US" altLang="zh-CN" dirty="0"/>
              <a:t>++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A9576B-09DB-F94A-9064-0D244EB5AC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9946" y="1179609"/>
            <a:ext cx="7052054" cy="56783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27CC5F-2CA4-044C-8FDE-3C60A1A1EA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5636" y="4607169"/>
            <a:ext cx="2866364" cy="22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8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全排列枚举</a:t>
            </a:r>
            <a:endParaRPr kumimoji="1" lang="en-US" altLang="zh-CN" dirty="0"/>
          </a:p>
          <a:p>
            <a:r>
              <a:rPr kumimoji="1" lang="zh-CN" altLang="en-US" dirty="0"/>
              <a:t>八皇后问题</a:t>
            </a:r>
          </a:p>
        </p:txBody>
      </p:sp>
    </p:spTree>
    <p:extLst>
      <p:ext uri="{BB962C8B-B14F-4D97-AF65-F5344CB8AC3E}">
        <p14:creationId xmlns:p14="http://schemas.microsoft.com/office/powerpoint/2010/main" val="1926647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全排列枚举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0343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5F933B-D4E5-9B46-9587-B6160A61D7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全排列问题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AE5173-C5AC-BA4F-854D-F3D3F5E7A3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HK" altLang="zh-CN" dirty="0">
                <a:hlinkClick r:id="rId2"/>
              </a:rPr>
              <a:t>http://noi.ac/problem/384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A55D95-78B8-6A40-B00F-7C77419B44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8524" y="1479061"/>
            <a:ext cx="7208988" cy="480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2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03BAE4-4048-3B4F-9207-6081E5F2BF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全排列枚举</a:t>
            </a:r>
            <a:endParaRPr kumimoji="1"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8D2F100E-0A23-6648-98A5-1B7D1D4FB1B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有 </a:t>
                </a:r>
                <a:r>
                  <a:rPr kumimoji="1" lang="en-US" altLang="zh-CN" dirty="0"/>
                  <a:t>n </a:t>
                </a:r>
                <a:r>
                  <a:rPr kumimoji="1" lang="zh-CN" altLang="en-US" dirty="0"/>
                  <a:t>个物品，可以按照任意顺序进行排列，问有多少种排列方式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显然，这是一个全排列问题，一共有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种情况。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这种枚举也很容易转换为递归的形式，递归函数表示已经枚举完前</a:t>
                </a:r>
                <a:r>
                  <a:rPr kumimoji="1" lang="en-US" altLang="zh-CN" dirty="0"/>
                  <a:t>x-1</a:t>
                </a:r>
                <a:r>
                  <a:rPr kumimoji="1" lang="zh-CN" altLang="en-US" dirty="0"/>
                  <a:t>个物品，接下来要枚举第</a:t>
                </a:r>
                <a:r>
                  <a:rPr kumimoji="1" lang="en-US" altLang="zh-CN" dirty="0"/>
                  <a:t>x</a:t>
                </a:r>
                <a:r>
                  <a:rPr kumimoji="1" lang="zh-CN" altLang="en-US" dirty="0"/>
                  <a:t>个物品。</a:t>
                </a:r>
                <a:endParaRPr kumimoji="1" lang="en-US" altLang="zh-CN" dirty="0"/>
              </a:p>
              <a:p>
                <a:r>
                  <a:rPr kumimoji="1" lang="zh-CN" altLang="en-US" dirty="0"/>
                  <a:t>递归结束条件是</a:t>
                </a:r>
                <a:r>
                  <a:rPr kumimoji="1" lang="en-US" altLang="zh-CN" dirty="0"/>
                  <a:t>x &gt; n</a:t>
                </a:r>
                <a:r>
                  <a:rPr kumimoji="1" lang="zh-CN" altLang="en-US" dirty="0"/>
                  <a:t>，即全部枚举完。要求此时输出该排列。</a:t>
                </a:r>
              </a:p>
            </p:txBody>
          </p:sp>
        </mc:Choice>
        <mc:Fallback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8D2F100E-0A23-6648-98A5-1B7D1D4FB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85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2D2CA3-9132-C544-8012-729EEF98F6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全排列枚举</a:t>
            </a:r>
            <a:r>
              <a:rPr kumimoji="1" lang="en-US" altLang="zh-CN" dirty="0"/>
              <a:t>——DFS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2B5A2B-69B2-B740-8467-21D4061A61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8" y="1620456"/>
            <a:ext cx="5898649" cy="4664597"/>
          </a:xfrm>
        </p:spPr>
        <p:txBody>
          <a:bodyPr/>
          <a:lstStyle/>
          <a:p>
            <a:r>
              <a:rPr kumimoji="1" lang="zh-CN" altLang="en-US" dirty="0"/>
              <a:t>右侧为全排列枚举的</a:t>
            </a:r>
            <a:r>
              <a:rPr kumimoji="1" lang="en-US" altLang="zh-CN" dirty="0"/>
              <a:t>DFS</a:t>
            </a:r>
            <a:r>
              <a:rPr kumimoji="1" lang="zh-CN" altLang="en-US" dirty="0"/>
              <a:t>写法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5C2075-2525-E249-BEDB-CC42A93365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737" y="0"/>
            <a:ext cx="5724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7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深度优先搜索 </a:t>
            </a:r>
            <a:r>
              <a:rPr kumimoji="1" lang="en-US" altLang="zh-CN" dirty="0"/>
              <a:t>DFS</a:t>
            </a:r>
          </a:p>
          <a:p>
            <a:r>
              <a:rPr kumimoji="1" lang="zh-CN" altLang="en-US" dirty="0"/>
              <a:t>存在性枚举</a:t>
            </a:r>
            <a:endParaRPr kumimoji="1" lang="en-US" altLang="zh-CN" dirty="0"/>
          </a:p>
          <a:p>
            <a:r>
              <a:rPr kumimoji="1" lang="zh-CN" altLang="en-US"/>
              <a:t>二进制枚举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0666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0F4F525-584C-5C40-ACC3-15E3584FC5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全排列枚举</a:t>
            </a:r>
            <a:r>
              <a:rPr kumimoji="1" lang="en-US" altLang="zh-CN" dirty="0"/>
              <a:t>——DFS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18EFC1-DCBC-CD44-B95B-D393FDE97C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9" y="1620456"/>
            <a:ext cx="6109836" cy="4664597"/>
          </a:xfrm>
        </p:spPr>
        <p:txBody>
          <a:bodyPr/>
          <a:lstStyle/>
          <a:p>
            <a:r>
              <a:rPr kumimoji="1" lang="zh-CN" altLang="en-US" dirty="0"/>
              <a:t>右侧为全排列枚举的</a:t>
            </a:r>
            <a:r>
              <a:rPr kumimoji="1" lang="en-US" altLang="zh-CN" dirty="0"/>
              <a:t>DFS</a:t>
            </a:r>
            <a:r>
              <a:rPr kumimoji="1" lang="zh-CN" altLang="en-US" dirty="0"/>
              <a:t>写法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5108C3-DC0C-BA40-93DD-2A86FF455B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924" y="0"/>
            <a:ext cx="5513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4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7DDE1F0-4027-CD41-A31E-D552AFB3F0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枚举排列的库函数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BFE10C-1D90-C54C-A0AE-B567E3BBED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全排列枚举也有另一个更加简单的实现方式：</a:t>
            </a:r>
            <a:r>
              <a:rPr lang="en-US" altLang="zh-CN" dirty="0"/>
              <a:t>STL</a:t>
            </a:r>
            <a:r>
              <a:rPr lang="zh-CN" altLang="en-US" dirty="0"/>
              <a:t>库的</a:t>
            </a:r>
            <a:r>
              <a:rPr lang="en-US" altLang="zh-CN" dirty="0" err="1"/>
              <a:t>next_permutation</a:t>
            </a:r>
            <a:r>
              <a:rPr lang="zh-CN" altLang="en-US" dirty="0"/>
              <a:t>函数</a:t>
            </a:r>
            <a:endParaRPr lang="en-US" altLang="zh-CN" dirty="0"/>
          </a:p>
          <a:p>
            <a:r>
              <a:rPr lang="zh-CN" altLang="en-US" dirty="0"/>
              <a:t>在一个数组中存下</a:t>
            </a:r>
            <a:r>
              <a:rPr lang="en-US" altLang="zh-CN" dirty="0"/>
              <a:t>n</a:t>
            </a:r>
            <a:r>
              <a:rPr lang="zh-CN" altLang="en-US" dirty="0"/>
              <a:t>个数的某个排列，调用</a:t>
            </a:r>
            <a:r>
              <a:rPr lang="en-US" altLang="zh-CN" dirty="0" err="1"/>
              <a:t>next_permutation</a:t>
            </a:r>
            <a:r>
              <a:rPr lang="zh-CN" altLang="en-US" dirty="0"/>
              <a:t>函数即可获得它的下一个排列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和</a:t>
            </a:r>
            <a:r>
              <a:rPr lang="en-US" altLang="zh-CN" dirty="0"/>
              <a:t>sort</a:t>
            </a:r>
            <a:r>
              <a:rPr lang="zh-CN" altLang="en-US" dirty="0"/>
              <a:t>函数一样的方法：</a:t>
            </a:r>
            <a:r>
              <a:rPr lang="en-US" altLang="zh-CN" dirty="0" err="1"/>
              <a:t>next_permutation</a:t>
            </a:r>
            <a:r>
              <a:rPr lang="en-US" altLang="zh-CN" dirty="0"/>
              <a:t>(</a:t>
            </a:r>
            <a:r>
              <a:rPr lang="zh-CN" altLang="en-US" dirty="0"/>
              <a:t>起始地址</a:t>
            </a:r>
            <a:r>
              <a:rPr lang="en-US" altLang="zh-CN" dirty="0"/>
              <a:t>,</a:t>
            </a:r>
            <a:r>
              <a:rPr lang="zh-CN" altLang="en-US" dirty="0"/>
              <a:t>终止地址</a:t>
            </a:r>
            <a:r>
              <a:rPr lang="en-US" altLang="zh-CN" dirty="0"/>
              <a:t>);</a:t>
            </a:r>
          </a:p>
          <a:p>
            <a:r>
              <a:rPr lang="zh-CN" altLang="en-US" dirty="0"/>
              <a:t>该函数有返回值，如果没有下一个排列了，该函数将会返回</a:t>
            </a:r>
            <a:r>
              <a:rPr lang="en-US" altLang="zh-CN" dirty="0"/>
              <a:t>false</a:t>
            </a:r>
          </a:p>
          <a:p>
            <a:r>
              <a:rPr lang="zh-CN" altLang="en-US" dirty="0"/>
              <a:t>相应的，还有</a:t>
            </a:r>
            <a:r>
              <a:rPr lang="en-US" altLang="zh-CN" dirty="0" err="1"/>
              <a:t>prev_permutation</a:t>
            </a:r>
            <a:r>
              <a:rPr lang="zh-CN" altLang="en-US" dirty="0"/>
              <a:t>函数，即上一个排列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3258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9D1943C-4628-9A45-83C6-ADAA5219B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全排列枚举</a:t>
            </a:r>
            <a:r>
              <a:rPr kumimoji="1" lang="en-US" altLang="zh-CN" dirty="0"/>
              <a:t>——</a:t>
            </a:r>
            <a:r>
              <a:rPr lang="en-US" altLang="zh-CN" dirty="0" err="1"/>
              <a:t>next_permutation</a:t>
            </a:r>
            <a:endParaRPr kumimoji="1"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127703-9D23-0844-A8CE-8B66093E2B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完成右边代码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663D89-F81E-8B46-8F1F-3CA4B61E85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9109" y="1620456"/>
            <a:ext cx="5786802" cy="454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90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9D1943C-4628-9A45-83C6-ADAA5219B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全排列枚举</a:t>
            </a:r>
            <a:r>
              <a:rPr kumimoji="1" lang="en-US" altLang="zh-CN" dirty="0"/>
              <a:t>——</a:t>
            </a:r>
            <a:r>
              <a:rPr lang="en-US" altLang="zh-CN" dirty="0" err="1"/>
              <a:t>next_permutation</a:t>
            </a:r>
            <a:endParaRPr kumimoji="1"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127703-9D23-0844-A8CE-8B66093E2B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完成右边代码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B6664F-645E-D74C-9B8F-DA872B62CC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3711" y="1927036"/>
            <a:ext cx="5893923" cy="405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41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94E0C4-FA86-8842-A389-C1CCA42D92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八皇后问题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C4D99A-4462-784F-8B9E-58FAD5E4E8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Part-2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909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A894F55-7D7F-464F-982B-2B73FF4771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八皇后问题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1A168B-3705-054D-93C0-4E8655BA33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HK" altLang="zh-CN" dirty="0">
                <a:hlinkClick r:id="rId2"/>
              </a:rPr>
              <a:t>http://noi.ac/problem/389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1C5379-BB65-C143-BE5B-0613D64819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9445" y="1444608"/>
            <a:ext cx="5285587" cy="541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45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9CE962-8379-C045-9477-95EB4379AF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八皇后问题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8F6F6D-7CC1-484E-8747-3C54D6B423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国际象棋的棋盘大小是</a:t>
            </a:r>
            <a:r>
              <a:rPr kumimoji="1" lang="en-US" altLang="zh-CN" dirty="0"/>
              <a:t>8</a:t>
            </a:r>
            <a:r>
              <a:rPr kumimoji="1" lang="zh-CN" altLang="en-US" dirty="0"/>
              <a:t>*</a:t>
            </a:r>
            <a:r>
              <a:rPr kumimoji="1" lang="en-US" altLang="zh-CN" dirty="0"/>
              <a:t>8</a:t>
            </a:r>
            <a:r>
              <a:rPr kumimoji="1" lang="zh-CN" altLang="en-US" dirty="0"/>
              <a:t>，皇后可以攻击同一行，同一列以及同一对角线的目标，八皇后问题就是要在棋盘中放置</a:t>
            </a:r>
            <a:r>
              <a:rPr kumimoji="1" lang="en-US" altLang="zh-CN" dirty="0"/>
              <a:t>8</a:t>
            </a:r>
            <a:r>
              <a:rPr kumimoji="1" lang="zh-CN" altLang="en-US" dirty="0"/>
              <a:t>个皇后，使得他们互相不能攻击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E97850-C136-814F-B53E-690316A1F8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115" y="2872154"/>
            <a:ext cx="3294096" cy="34128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1B0298-7ACF-FA46-9968-0398546917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055" y="2872154"/>
            <a:ext cx="3294096" cy="341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89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93BCC64-B907-B74D-A056-208C920B7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八皇后问题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71403C-81B6-F041-B31A-9F38C5302B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DFS</a:t>
            </a:r>
            <a:r>
              <a:rPr kumimoji="1" lang="zh-CN" altLang="en-US" dirty="0"/>
              <a:t>的方法来解决八皇后问题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81A264-5997-AE49-8503-6211903CB023}"/>
              </a:ext>
            </a:extLst>
          </p:cNvPr>
          <p:cNvSpPr txBox="1"/>
          <p:nvPr/>
        </p:nvSpPr>
        <p:spPr>
          <a:xfrm>
            <a:off x="926234" y="2332891"/>
            <a:ext cx="8416086" cy="415498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void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DFS(</a:t>
            </a:r>
            <a:r>
              <a:rPr kumimoji="1" lang="en-US" altLang="zh-CN" sz="2400" b="0" i="0" dirty="0" err="1">
                <a:latin typeface="Source Han Sans CN" charset="-122"/>
                <a:ea typeface="Source Han Sans CN" charset="-122"/>
                <a:cs typeface="Source Han Sans CN" charset="-122"/>
              </a:rPr>
              <a:t>int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x){   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//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放置第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x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个皇后</a:t>
            </a:r>
            <a:endParaRPr kumimoji="1" lang="en-US" altLang="zh-CN" sz="2400" b="0" i="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	if</a:t>
            </a: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(x&gt;k){</a:t>
            </a:r>
          </a:p>
          <a:p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		</a:t>
            </a: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递归跳出，输出</a:t>
            </a:r>
            <a:endParaRPr kumimoji="1" lang="en-US" altLang="zh-CN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	}</a:t>
            </a:r>
          </a:p>
          <a:p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	for</a:t>
            </a: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(…){   //</a:t>
            </a: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枚举第</a:t>
            </a:r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x</a:t>
            </a: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个皇后能放的位置</a:t>
            </a:r>
            <a:endParaRPr kumimoji="1" lang="en-US" altLang="zh-CN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		   //</a:t>
            </a: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将第</a:t>
            </a:r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x</a:t>
            </a: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个皇后放置在可行的位置上</a:t>
            </a:r>
            <a:endParaRPr kumimoji="1" lang="en-US" altLang="zh-CN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		   //</a:t>
            </a: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标记同一行，同一列，同一对角线不能再放</a:t>
            </a:r>
            <a:endParaRPr kumimoji="1" lang="en-US" altLang="zh-CN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		DFS(x+1)</a:t>
            </a:r>
          </a:p>
          <a:p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		   //</a:t>
            </a: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回溯标记</a:t>
            </a:r>
            <a:endParaRPr kumimoji="1" lang="en-US" altLang="zh-CN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	}</a:t>
            </a:r>
          </a:p>
          <a:p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}</a:t>
            </a:r>
            <a:endParaRPr kumimoji="1" lang="zh-CN" altLang="en-US" sz="2400" b="0" i="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5233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44E94A4-3082-6248-BEA2-EDB0DFDFD4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八皇后问题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8DCCAD-1D86-544C-AB94-6CFD4ACFC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因为每一行只有一个皇后，所以第</a:t>
            </a:r>
            <a:r>
              <a:rPr kumimoji="1" lang="en-US" altLang="zh-CN" dirty="0"/>
              <a:t>x</a:t>
            </a:r>
            <a:r>
              <a:rPr kumimoji="1" lang="zh-CN" altLang="en-US" dirty="0"/>
              <a:t>个皇后肯定放在第</a:t>
            </a:r>
            <a:r>
              <a:rPr kumimoji="1" lang="en-US" altLang="zh-CN" dirty="0"/>
              <a:t>x</a:t>
            </a:r>
            <a:r>
              <a:rPr kumimoji="1" lang="zh-CN" altLang="en-US" dirty="0"/>
              <a:t>行，</a:t>
            </a:r>
            <a:r>
              <a:rPr kumimoji="1" lang="en-US" altLang="zh-CN" dirty="0"/>
              <a:t>for</a:t>
            </a:r>
            <a:r>
              <a:rPr kumimoji="1" lang="zh-CN" altLang="en-US" dirty="0"/>
              <a:t>循环找可行位置时只要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=1~8</a:t>
            </a:r>
            <a:r>
              <a:rPr kumimoji="1" lang="zh-CN" altLang="en-US" dirty="0"/>
              <a:t>枚举放在第</a:t>
            </a:r>
            <a:r>
              <a:rPr kumimoji="1" lang="en-US" altLang="zh-CN" dirty="0"/>
              <a:t>x</a:t>
            </a:r>
            <a:r>
              <a:rPr kumimoji="1" lang="zh-CN" altLang="en-US" dirty="0"/>
              <a:t>行的第几列上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x,i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如何判断一个位置是可以放皇后的？</a:t>
            </a:r>
            <a:endParaRPr kumimoji="1" lang="en-US" altLang="zh-CN" dirty="0"/>
          </a:p>
          <a:p>
            <a:r>
              <a:rPr kumimoji="1" lang="zh-CN" altLang="en-US" dirty="0"/>
              <a:t>方法一：记录前</a:t>
            </a:r>
            <a:r>
              <a:rPr kumimoji="1" lang="en-US" altLang="zh-CN" dirty="0"/>
              <a:t>x-1</a:t>
            </a:r>
            <a:r>
              <a:rPr kumimoji="1" lang="zh-CN" altLang="en-US" dirty="0"/>
              <a:t>个皇后放置的位置，依次判断它们是否与当前的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x,i</a:t>
            </a:r>
            <a:r>
              <a:rPr kumimoji="1" lang="en-US" altLang="zh-CN" dirty="0"/>
              <a:t>)</a:t>
            </a:r>
            <a:r>
              <a:rPr kumimoji="1" lang="zh-CN" altLang="en-US" dirty="0"/>
              <a:t>位置冲突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冲突情况：</a:t>
            </a:r>
            <a:r>
              <a:rPr kumimoji="1" lang="en-US" altLang="zh-CN" dirty="0"/>
              <a:t>1.</a:t>
            </a:r>
            <a:r>
              <a:rPr kumimoji="1" lang="zh-CN" altLang="en-US" dirty="0"/>
              <a:t>同一行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可忽略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2.</a:t>
            </a:r>
            <a:r>
              <a:rPr kumimoji="1" lang="zh-CN" altLang="en-US" dirty="0"/>
              <a:t>同一列 </a:t>
            </a:r>
            <a:r>
              <a:rPr kumimoji="1" lang="en-US" altLang="zh-CN" dirty="0"/>
              <a:t>3.</a:t>
            </a:r>
            <a:r>
              <a:rPr kumimoji="1" lang="zh-CN" altLang="en-US" dirty="0"/>
              <a:t>在</a:t>
            </a:r>
            <a:r>
              <a:rPr kumimoji="1" lang="en-US" altLang="zh-CN" dirty="0"/>
              <a:t>↘️</a:t>
            </a:r>
            <a:r>
              <a:rPr kumimoji="1" lang="zh-CN" altLang="en-US" dirty="0"/>
              <a:t>对角线上 </a:t>
            </a:r>
            <a:r>
              <a:rPr kumimoji="1" lang="en-US" altLang="zh-CN" dirty="0"/>
              <a:t>4.</a:t>
            </a:r>
            <a:r>
              <a:rPr kumimoji="1" lang="zh-CN" altLang="en-US" dirty="0"/>
              <a:t>在</a:t>
            </a:r>
            <a:r>
              <a:rPr kumimoji="1" lang="en-US" altLang="zh-CN" dirty="0"/>
              <a:t>↗️</a:t>
            </a:r>
            <a:r>
              <a:rPr kumimoji="1" lang="zh-CN" altLang="en-US" dirty="0"/>
              <a:t>对角线上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29416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6447971-A3E9-BE4F-8C14-D29D2D8F02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八皇后问题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810F0A-D2C0-8945-AEB1-A833D5C1B3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主对角线与副对角线</a:t>
            </a:r>
            <a:endParaRPr kumimoji="1" lang="en-US" altLang="zh-CN" dirty="0"/>
          </a:p>
          <a:p>
            <a:r>
              <a:rPr kumimoji="1" lang="en-US" altLang="zh-CN" dirty="0"/>
              <a:t>(x1,y1)(x2,y2)</a:t>
            </a:r>
            <a:r>
              <a:rPr kumimoji="1" lang="zh-CN" altLang="en-US" dirty="0"/>
              <a:t>在同一主对角线上</a:t>
            </a:r>
            <a:r>
              <a:rPr kumimoji="1" lang="en-US" altLang="zh-CN" dirty="0"/>
              <a:t>x1-y1=x2-y2</a:t>
            </a:r>
          </a:p>
          <a:p>
            <a:r>
              <a:rPr kumimoji="1" lang="en-US" altLang="zh-CN" dirty="0"/>
              <a:t>(x1,y1)(x2,y2)</a:t>
            </a:r>
            <a:r>
              <a:rPr kumimoji="1" lang="zh-CN" altLang="en-US" dirty="0"/>
              <a:t>在同一副对角线上</a:t>
            </a:r>
            <a:r>
              <a:rPr kumimoji="1" lang="en-US" altLang="zh-CN" dirty="0"/>
              <a:t>x1+y1=x2+y2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9FA610-DE99-1943-945B-C4D91B4DC5B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993" y="2246304"/>
            <a:ext cx="3294096" cy="341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70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38ED52-5BBE-A14A-9632-D23AE7AFD0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深度优先搜索框架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089355-79EF-3146-95BD-E71C94487B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递归跳出（结束）</a:t>
            </a:r>
            <a:endParaRPr kumimoji="1" lang="en-US" altLang="zh-CN" dirty="0"/>
          </a:p>
          <a:p>
            <a:r>
              <a:rPr kumimoji="1" lang="zh-CN" altLang="en-US" dirty="0"/>
              <a:t>搜索方法（搜索）</a:t>
            </a:r>
            <a:endParaRPr kumimoji="1" lang="en-US" altLang="zh-CN" dirty="0"/>
          </a:p>
          <a:p>
            <a:r>
              <a:rPr kumimoji="1" lang="zh-CN" altLang="en-US" dirty="0"/>
              <a:t>保存结果和回溯（回溯）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28E6D1-9694-294D-B58D-48ED6CCCE595}"/>
              </a:ext>
            </a:extLst>
          </p:cNvPr>
          <p:cNvSpPr/>
          <p:nvPr/>
        </p:nvSpPr>
        <p:spPr>
          <a:xfrm>
            <a:off x="5181601" y="1716525"/>
            <a:ext cx="642139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altLang="zh-CN" sz="2000" b="1" dirty="0" err="1"/>
              <a:t>dfs</a:t>
            </a:r>
            <a:r>
              <a:rPr lang="en-HK" altLang="zh-CN" sz="2000" b="1" dirty="0"/>
              <a:t>(n</a:t>
            </a:r>
            <a:r>
              <a:rPr lang="en-US" altLang="zh-CN" sz="2000" b="1" dirty="0"/>
              <a:t>,...</a:t>
            </a:r>
            <a:r>
              <a:rPr lang="en-HK" altLang="zh-CN" sz="2000" b="1" dirty="0"/>
              <a:t>) {</a:t>
            </a:r>
          </a:p>
          <a:p>
            <a:r>
              <a:rPr lang="en-HK" altLang="zh-CN" sz="2000" b="1" dirty="0"/>
              <a:t>   if (</a:t>
            </a:r>
            <a:r>
              <a:rPr lang="zh-CN" altLang="en-US" sz="2000" b="1" dirty="0"/>
              <a:t>碰到边界</a:t>
            </a:r>
            <a:r>
              <a:rPr lang="en-US" altLang="zh-CN" sz="2000" b="1" dirty="0"/>
              <a:t>){</a:t>
            </a:r>
          </a:p>
          <a:p>
            <a:r>
              <a:rPr lang="zh-CN" altLang="en-US" sz="2000" b="1" dirty="0"/>
              <a:t>       记录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输出</a:t>
            </a:r>
          </a:p>
          <a:p>
            <a:r>
              <a:rPr lang="zh-CN" altLang="en-US" sz="2000" b="1" dirty="0"/>
              <a:t>  </a:t>
            </a:r>
            <a:r>
              <a:rPr lang="en-HK" altLang="zh-CN" sz="2000" b="1" dirty="0"/>
              <a:t>  </a:t>
            </a:r>
            <a:r>
              <a:rPr lang="zh-CN" altLang="en-US" sz="2000" b="1" dirty="0"/>
              <a:t>   </a:t>
            </a:r>
            <a:r>
              <a:rPr lang="en-US" altLang="zh-CN" sz="2000" b="1" dirty="0"/>
              <a:t>return;</a:t>
            </a:r>
          </a:p>
          <a:p>
            <a:r>
              <a:rPr lang="zh-CN" altLang="en-US" sz="2000" b="1" dirty="0"/>
              <a:t> </a:t>
            </a:r>
            <a:r>
              <a:rPr lang="en-HK" altLang="zh-CN" sz="2000" b="1" dirty="0"/>
              <a:t> 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}</a:t>
            </a:r>
            <a:endParaRPr lang="zh-CN" altLang="en-US" sz="2000" b="1" dirty="0"/>
          </a:p>
          <a:p>
            <a:r>
              <a:rPr lang="zh-CN" altLang="en-US" sz="2000" b="1" dirty="0"/>
              <a:t> </a:t>
            </a:r>
            <a:r>
              <a:rPr lang="en-HK" altLang="zh-CN" sz="2000" b="1" dirty="0"/>
              <a:t> </a:t>
            </a:r>
            <a:r>
              <a:rPr lang="zh-CN" altLang="en-US" sz="2000" b="1" dirty="0"/>
              <a:t> </a:t>
            </a:r>
            <a:r>
              <a:rPr lang="en-HK" altLang="zh-CN" sz="2000" b="1" dirty="0"/>
              <a:t>for </a:t>
            </a:r>
            <a:r>
              <a:rPr lang="en-HK" altLang="zh-CN" sz="2000" b="1" dirty="0" err="1"/>
              <a:t>i</a:t>
            </a:r>
            <a:r>
              <a:rPr lang="en-HK" altLang="zh-CN" sz="2000" b="1" dirty="0"/>
              <a:t>=</a:t>
            </a:r>
            <a:r>
              <a:rPr lang="zh-CN" altLang="en-US" sz="2000" b="1" dirty="0"/>
              <a:t>可以继续搜下去的情况</a:t>
            </a:r>
            <a:r>
              <a:rPr lang="en-US" altLang="zh-CN" sz="2000" b="1" dirty="0"/>
              <a:t>{</a:t>
            </a:r>
            <a:endParaRPr lang="zh-CN" altLang="en-US" sz="2000" b="1" dirty="0"/>
          </a:p>
          <a:p>
            <a:r>
              <a:rPr lang="zh-CN" altLang="en-US" sz="2000" b="1" dirty="0"/>
              <a:t> </a:t>
            </a:r>
            <a:r>
              <a:rPr lang="en-HK" altLang="zh-CN" sz="2000" b="1" dirty="0"/>
              <a:t>  </a:t>
            </a:r>
            <a:r>
              <a:rPr lang="zh-CN" altLang="en-US" sz="2000" b="1" dirty="0"/>
              <a:t>   </a:t>
            </a:r>
            <a:r>
              <a:rPr lang="en-HK" altLang="zh-CN" sz="2000" b="1" dirty="0"/>
              <a:t>if(</a:t>
            </a:r>
            <a:r>
              <a:rPr lang="zh-CN" altLang="en-US" sz="2000" b="1" dirty="0"/>
              <a:t>可以</a:t>
            </a:r>
            <a:r>
              <a:rPr lang="en-US" altLang="zh-CN" sz="2000" b="1" dirty="0"/>
              <a:t>){</a:t>
            </a:r>
          </a:p>
          <a:p>
            <a:r>
              <a:rPr lang="en-US" altLang="zh-CN" sz="2000" b="1" dirty="0"/>
              <a:t> </a:t>
            </a:r>
            <a:r>
              <a:rPr lang="en-HK" altLang="zh-CN" sz="2000" b="1" dirty="0"/>
              <a:t>   </a:t>
            </a:r>
            <a:r>
              <a:rPr lang="en-US" altLang="zh-CN" sz="2000" b="1" dirty="0"/>
              <a:t>     </a:t>
            </a:r>
            <a:r>
              <a:rPr lang="zh-CN" altLang="en-US" sz="2000" b="1" dirty="0"/>
              <a:t>标记为不可以</a:t>
            </a:r>
          </a:p>
          <a:p>
            <a:r>
              <a:rPr lang="zh-CN" altLang="en-US" sz="2000" b="1" dirty="0"/>
              <a:t> </a:t>
            </a:r>
            <a:r>
              <a:rPr lang="en-HK" altLang="zh-CN" sz="2000" b="1" dirty="0"/>
              <a:t>   </a:t>
            </a:r>
            <a:r>
              <a:rPr lang="zh-CN" altLang="en-US" sz="2000" b="1" dirty="0"/>
              <a:t>     </a:t>
            </a:r>
            <a:r>
              <a:rPr lang="en-HK" altLang="zh-CN" sz="2000" b="1" dirty="0" err="1"/>
              <a:t>dfs</a:t>
            </a:r>
            <a:r>
              <a:rPr lang="en-HK" altLang="zh-CN" sz="2000" b="1" dirty="0"/>
              <a:t>(</a:t>
            </a:r>
            <a:r>
              <a:rPr lang="en-HK" altLang="zh-CN" sz="2000" b="1" dirty="0" err="1"/>
              <a:t>i</a:t>
            </a:r>
            <a:r>
              <a:rPr lang="en-HK" altLang="zh-CN" sz="2000" b="1" dirty="0"/>
              <a:t>);</a:t>
            </a:r>
            <a:r>
              <a:rPr lang="zh-CN" altLang="en-US" sz="2000" b="1" dirty="0"/>
              <a:t> </a:t>
            </a:r>
            <a:r>
              <a:rPr lang="en-HK" altLang="zh-CN" sz="2000" b="1" dirty="0"/>
              <a:t>//</a:t>
            </a:r>
            <a:r>
              <a:rPr lang="zh-CN" altLang="en-US" sz="2000" b="1" dirty="0"/>
              <a:t>继续往下搜</a:t>
            </a:r>
          </a:p>
          <a:p>
            <a:r>
              <a:rPr lang="zh-CN" altLang="en-US" sz="2000" b="1" dirty="0"/>
              <a:t> </a:t>
            </a:r>
            <a:r>
              <a:rPr lang="en-HK" altLang="zh-CN" sz="2000" b="1" dirty="0"/>
              <a:t>   </a:t>
            </a:r>
            <a:r>
              <a:rPr lang="zh-CN" altLang="en-US" sz="2000" b="1" dirty="0"/>
              <a:t>     标回可以</a:t>
            </a:r>
          </a:p>
          <a:p>
            <a:r>
              <a:rPr lang="zh-CN" altLang="en-US" sz="2000" b="1" dirty="0"/>
              <a:t> </a:t>
            </a:r>
            <a:r>
              <a:rPr lang="en-HK" altLang="zh-CN" sz="2000" b="1" dirty="0"/>
              <a:t>  </a:t>
            </a:r>
            <a:r>
              <a:rPr lang="zh-CN" altLang="en-US" sz="2000" b="1" dirty="0"/>
              <a:t>   </a:t>
            </a:r>
            <a:r>
              <a:rPr lang="en-US" altLang="zh-CN" sz="2000" b="1" dirty="0"/>
              <a:t>}</a:t>
            </a:r>
          </a:p>
          <a:p>
            <a:r>
              <a:rPr lang="zh-CN" altLang="en-US" sz="2000" b="1" dirty="0"/>
              <a:t>   </a:t>
            </a:r>
            <a:r>
              <a:rPr lang="en-US" altLang="zh-CN" sz="2000" b="1" dirty="0"/>
              <a:t>}</a:t>
            </a:r>
          </a:p>
          <a:p>
            <a:r>
              <a:rPr lang="en-US" altLang="zh-CN" sz="2000" b="1" dirty="0"/>
              <a:t>}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33609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EBF77D-B9B8-AD4E-A1F7-D4F691143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八皇后问题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93BFF0-A8BD-8443-A28A-714F835099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如何判断一个位置是可以放皇后的？</a:t>
            </a:r>
            <a:endParaRPr kumimoji="1" lang="en-US" altLang="zh-CN" dirty="0"/>
          </a:p>
          <a:p>
            <a:r>
              <a:rPr kumimoji="1" lang="zh-CN" altLang="en-US" dirty="0"/>
              <a:t>方法二：用二维</a:t>
            </a:r>
            <a:r>
              <a:rPr kumimoji="1" lang="en-US" altLang="zh-CN" dirty="0"/>
              <a:t>vis</a:t>
            </a:r>
            <a:r>
              <a:rPr kumimoji="1" lang="zh-CN" altLang="en-US" dirty="0"/>
              <a:t>数组记录某个位置能否放</a:t>
            </a:r>
            <a:r>
              <a:rPr kumimoji="1" lang="en-US" altLang="zh-CN" dirty="0"/>
              <a:t>——</a:t>
            </a:r>
          </a:p>
          <a:p>
            <a:r>
              <a:rPr kumimoji="1" lang="zh-CN" altLang="en-US" dirty="0"/>
              <a:t>在一个位置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x,i</a:t>
            </a:r>
            <a:r>
              <a:rPr kumimoji="1" lang="en-US" altLang="zh-CN" dirty="0"/>
              <a:t>)</a:t>
            </a:r>
            <a:r>
              <a:rPr kumimoji="1" lang="zh-CN" altLang="en-US" dirty="0"/>
              <a:t>放置皇后后，对它影响的位置打上标记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标记位置：</a:t>
            </a:r>
            <a:r>
              <a:rPr kumimoji="1" lang="en-US" altLang="zh-CN" dirty="0"/>
              <a:t> 1.</a:t>
            </a:r>
            <a:r>
              <a:rPr kumimoji="1" lang="zh-CN" altLang="en-US" dirty="0"/>
              <a:t>同一行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可忽略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2.</a:t>
            </a:r>
            <a:r>
              <a:rPr kumimoji="1" lang="zh-CN" altLang="en-US" dirty="0"/>
              <a:t>同一列 </a:t>
            </a:r>
            <a:r>
              <a:rPr kumimoji="1" lang="en-US" altLang="zh-CN" dirty="0"/>
              <a:t>3.</a:t>
            </a:r>
            <a:r>
              <a:rPr kumimoji="1" lang="zh-CN" altLang="en-US" dirty="0"/>
              <a:t>在</a:t>
            </a:r>
            <a:r>
              <a:rPr kumimoji="1" lang="en-US" altLang="zh-CN" dirty="0"/>
              <a:t>↘️</a:t>
            </a:r>
            <a:r>
              <a:rPr kumimoji="1" lang="zh-CN" altLang="en-US" dirty="0"/>
              <a:t>对角线上 </a:t>
            </a:r>
            <a:r>
              <a:rPr kumimoji="1" lang="en-US" altLang="zh-CN" dirty="0"/>
              <a:t>4.</a:t>
            </a:r>
            <a:r>
              <a:rPr kumimoji="1" lang="zh-CN" altLang="en-US" dirty="0"/>
              <a:t>在</a:t>
            </a:r>
            <a:r>
              <a:rPr kumimoji="1" lang="en-US" altLang="zh-CN" dirty="0"/>
              <a:t>↗️</a:t>
            </a:r>
            <a:r>
              <a:rPr kumimoji="1" lang="zh-CN" altLang="en-US" dirty="0"/>
              <a:t>对角线上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2129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EBF77D-B9B8-AD4E-A1F7-D4F691143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八皇后问题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93BFF0-A8BD-8443-A28A-714F835099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如何判断一个位置是可以放皇后的？</a:t>
            </a:r>
            <a:endParaRPr kumimoji="1" lang="en-US" altLang="zh-CN" dirty="0"/>
          </a:p>
          <a:p>
            <a:r>
              <a:rPr kumimoji="1" lang="zh-CN" altLang="en-US" dirty="0"/>
              <a:t>方法二：用二维</a:t>
            </a:r>
            <a:r>
              <a:rPr kumimoji="1" lang="en-US" altLang="zh-CN" dirty="0"/>
              <a:t>vis</a:t>
            </a:r>
            <a:r>
              <a:rPr kumimoji="1" lang="zh-CN" altLang="en-US" dirty="0"/>
              <a:t>数组记录某个位置能否放</a:t>
            </a:r>
            <a:r>
              <a:rPr kumimoji="1" lang="en-US" altLang="zh-CN" dirty="0"/>
              <a:t>——</a:t>
            </a:r>
          </a:p>
          <a:p>
            <a:r>
              <a:rPr kumimoji="1" lang="zh-CN" altLang="en-US" dirty="0"/>
              <a:t>在一个位置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x,i</a:t>
            </a:r>
            <a:r>
              <a:rPr kumimoji="1" lang="en-US" altLang="zh-CN" dirty="0"/>
              <a:t>)</a:t>
            </a:r>
            <a:r>
              <a:rPr kumimoji="1" lang="zh-CN" altLang="en-US" dirty="0"/>
              <a:t>放置皇后后，对它影响的位置打上标记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标记位置：</a:t>
            </a:r>
            <a:r>
              <a:rPr kumimoji="1" lang="en-US" altLang="zh-CN" dirty="0"/>
              <a:t> 1.</a:t>
            </a:r>
            <a:r>
              <a:rPr kumimoji="1" lang="zh-CN" altLang="en-US" dirty="0"/>
              <a:t>同一行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可忽略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2.</a:t>
            </a:r>
            <a:r>
              <a:rPr kumimoji="1" lang="zh-CN" altLang="en-US" dirty="0"/>
              <a:t>同一列 </a:t>
            </a:r>
            <a:r>
              <a:rPr kumimoji="1" lang="en-US" altLang="zh-CN" dirty="0"/>
              <a:t>3.</a:t>
            </a:r>
            <a:r>
              <a:rPr kumimoji="1" lang="zh-CN" altLang="en-US" dirty="0"/>
              <a:t>在</a:t>
            </a:r>
            <a:r>
              <a:rPr kumimoji="1" lang="en-US" altLang="zh-CN" dirty="0"/>
              <a:t>↘️</a:t>
            </a:r>
            <a:r>
              <a:rPr kumimoji="1" lang="zh-CN" altLang="en-US" dirty="0"/>
              <a:t>对角线上 </a:t>
            </a:r>
            <a:r>
              <a:rPr kumimoji="1" lang="en-US" altLang="zh-CN" dirty="0"/>
              <a:t>4.</a:t>
            </a:r>
            <a:r>
              <a:rPr kumimoji="1" lang="zh-CN" altLang="en-US" dirty="0"/>
              <a:t>在</a:t>
            </a:r>
            <a:r>
              <a:rPr kumimoji="1" lang="en-US" altLang="zh-CN" dirty="0"/>
              <a:t>↗️</a:t>
            </a:r>
            <a:r>
              <a:rPr kumimoji="1" lang="zh-CN" altLang="en-US" dirty="0"/>
              <a:t>对角线上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用数组</a:t>
            </a:r>
            <a:r>
              <a:rPr kumimoji="1" lang="en-US" altLang="zh-CN" dirty="0"/>
              <a:t>m[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</a:t>
            </a:r>
            <a:r>
              <a:rPr kumimoji="1" lang="zh-CN" altLang="en-US" dirty="0"/>
              <a:t>记录，</a:t>
            </a:r>
            <a:r>
              <a:rPr kumimoji="1" lang="en-US" altLang="zh-CN" dirty="0"/>
              <a:t>m[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][j]==0</a:t>
            </a:r>
            <a:r>
              <a:rPr kumimoji="1" lang="zh-CN" altLang="en-US" dirty="0"/>
              <a:t>表示可以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一个位置被影响了</a:t>
            </a:r>
            <a:r>
              <a:rPr kumimoji="1" lang="en-US" altLang="zh-CN" dirty="0"/>
              <a:t>:m[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</a:t>
            </a:r>
            <a:r>
              <a:rPr kumimoji="1" lang="en-US" altLang="zh-CN" dirty="0">
                <a:solidFill>
                  <a:srgbClr val="FF0000"/>
                </a:solidFill>
              </a:rPr>
              <a:t>++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8B41D4-2339-0E45-8D07-83158C08F9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161" y="4063036"/>
            <a:ext cx="5768731" cy="279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45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FD38FB-0C3E-D747-BC73-ADCD9B20DE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八皇后问题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DA1EE-4241-E945-B1E7-8D1BE93872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用数组</a:t>
            </a:r>
            <a:r>
              <a:rPr kumimoji="1" lang="en-US" altLang="zh-CN" dirty="0"/>
              <a:t>m[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</a:t>
            </a:r>
            <a:r>
              <a:rPr kumimoji="1" lang="zh-CN" altLang="en-US" dirty="0"/>
              <a:t>记录，</a:t>
            </a:r>
            <a:r>
              <a:rPr kumimoji="1" lang="en-US" altLang="zh-CN" dirty="0"/>
              <a:t>m[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][j]==0</a:t>
            </a:r>
            <a:r>
              <a:rPr kumimoji="1" lang="zh-CN" altLang="en-US" dirty="0"/>
              <a:t>表示可以</a:t>
            </a:r>
            <a:endParaRPr kumimoji="1" lang="en-US" altLang="zh-CN" dirty="0"/>
          </a:p>
          <a:p>
            <a:r>
              <a:rPr kumimoji="1" lang="zh-CN" altLang="en-US" dirty="0"/>
              <a:t>一个位置被影响了</a:t>
            </a:r>
            <a:r>
              <a:rPr kumimoji="1" lang="en-US" altLang="zh-CN" dirty="0"/>
              <a:t>:m[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</a:t>
            </a:r>
            <a:r>
              <a:rPr kumimoji="1" lang="en-US" altLang="zh-CN" dirty="0">
                <a:solidFill>
                  <a:srgbClr val="FF0000"/>
                </a:solidFill>
              </a:rPr>
              <a:t>++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回溯会出现的问题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A75579-DB50-F743-B1D5-7C5E3437B4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578" y="2872154"/>
            <a:ext cx="3294096" cy="3412899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99A1619C-D93F-5246-99E6-9BA293334DB5}"/>
              </a:ext>
            </a:extLst>
          </p:cNvPr>
          <p:cNvSpPr/>
          <p:nvPr/>
        </p:nvSpPr>
        <p:spPr>
          <a:xfrm>
            <a:off x="9610072" y="4818185"/>
            <a:ext cx="328247" cy="3282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2554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E53C72-38D3-7444-B30B-C7DFB66ED3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八皇后问题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07D737-8BF0-9943-BE75-150F417C1A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782F9B-C4EA-6B4D-A3D0-AB3537A199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5297" y="1456333"/>
            <a:ext cx="4980661" cy="523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46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B96FF6-E7F3-C144-AB10-481901119C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八皇后问题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9C40F9-2BA9-D540-8C18-02E15AA69B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方法三：用一维</a:t>
            </a:r>
            <a:r>
              <a:rPr kumimoji="1" lang="en-US" altLang="zh-CN" dirty="0"/>
              <a:t>vis</a:t>
            </a:r>
            <a:r>
              <a:rPr kumimoji="1" lang="zh-CN" altLang="en-US" dirty="0"/>
              <a:t>数组记录某一行、列、对角线的情况</a:t>
            </a:r>
            <a:endParaRPr kumimoji="1" lang="en-US" altLang="zh-CN" dirty="0"/>
          </a:p>
          <a:p>
            <a:r>
              <a:rPr kumimoji="1" lang="en-HK" altLang="zh-CN" dirty="0"/>
              <a:t>vis1[</a:t>
            </a:r>
            <a:r>
              <a:rPr kumimoji="1" lang="en-HK" altLang="zh-CN" dirty="0" err="1"/>
              <a:t>i</a:t>
            </a:r>
            <a:r>
              <a:rPr kumimoji="1" lang="en-HK" altLang="zh-CN" dirty="0"/>
              <a:t>]</a:t>
            </a:r>
            <a:r>
              <a:rPr kumimoji="1" lang="zh-CN" altLang="en-US" dirty="0"/>
              <a:t>表示第</a:t>
            </a:r>
            <a:r>
              <a:rPr kumimoji="1" lang="en-HK" altLang="zh-CN" dirty="0" err="1"/>
              <a:t>i</a:t>
            </a:r>
            <a:r>
              <a:rPr kumimoji="1" lang="zh-CN" altLang="en-US" dirty="0"/>
              <a:t>列的</a:t>
            </a:r>
            <a:r>
              <a:rPr kumimoji="1" lang="zh-CN" altLang="en-US" dirty="0">
                <a:solidFill>
                  <a:srgbClr val="0070C0"/>
                </a:solidFill>
              </a:rPr>
              <a:t>所有位置</a:t>
            </a:r>
            <a:r>
              <a:rPr kumimoji="1" lang="zh-CN" altLang="en-US" dirty="0"/>
              <a:t>不能放</a:t>
            </a:r>
          </a:p>
          <a:p>
            <a:r>
              <a:rPr kumimoji="1" lang="en-HK" altLang="zh-CN" dirty="0"/>
              <a:t>vis2[</a:t>
            </a:r>
            <a:r>
              <a:rPr kumimoji="1" lang="en-HK" altLang="zh-CN" dirty="0" err="1"/>
              <a:t>i</a:t>
            </a:r>
            <a:r>
              <a:rPr kumimoji="1" lang="en-HK" altLang="zh-CN" dirty="0"/>
              <a:t>]</a:t>
            </a:r>
            <a:r>
              <a:rPr kumimoji="1" lang="zh-CN" altLang="en-US" dirty="0"/>
              <a:t>表示</a:t>
            </a:r>
            <a:r>
              <a:rPr kumimoji="1" lang="en-HK" altLang="zh-CN" dirty="0" err="1"/>
              <a:t>x-y</a:t>
            </a:r>
            <a:r>
              <a:rPr kumimoji="1" lang="en-HK" altLang="zh-CN" dirty="0" err="1">
                <a:solidFill>
                  <a:srgbClr val="C00000"/>
                </a:solidFill>
              </a:rPr>
              <a:t>+n</a:t>
            </a:r>
            <a:r>
              <a:rPr kumimoji="1" lang="en-HK" altLang="zh-CN" dirty="0"/>
              <a:t>==</a:t>
            </a:r>
            <a:r>
              <a:rPr kumimoji="1" lang="en-HK" altLang="zh-CN" dirty="0" err="1"/>
              <a:t>i</a:t>
            </a:r>
            <a:r>
              <a:rPr kumimoji="1" lang="zh-CN" altLang="en-US" dirty="0"/>
              <a:t>的</a:t>
            </a:r>
            <a:r>
              <a:rPr kumimoji="1" lang="zh-CN" altLang="en-US" dirty="0">
                <a:solidFill>
                  <a:srgbClr val="0070C0"/>
                </a:solidFill>
              </a:rPr>
              <a:t>所有</a:t>
            </a:r>
            <a:r>
              <a:rPr kumimoji="1" lang="en-US" altLang="zh-CN" dirty="0">
                <a:solidFill>
                  <a:srgbClr val="0070C0"/>
                </a:solidFill>
              </a:rPr>
              <a:t>(</a:t>
            </a:r>
            <a:r>
              <a:rPr kumimoji="1" lang="en-HK" altLang="zh-CN" dirty="0" err="1">
                <a:solidFill>
                  <a:srgbClr val="0070C0"/>
                </a:solidFill>
              </a:rPr>
              <a:t>x,y</a:t>
            </a:r>
            <a:r>
              <a:rPr kumimoji="1" lang="en-HK" altLang="zh-CN" dirty="0">
                <a:solidFill>
                  <a:srgbClr val="0070C0"/>
                </a:solidFill>
              </a:rPr>
              <a:t>)</a:t>
            </a:r>
            <a:r>
              <a:rPr kumimoji="1" lang="zh-CN" altLang="en-US" dirty="0">
                <a:solidFill>
                  <a:srgbClr val="0070C0"/>
                </a:solidFill>
              </a:rPr>
              <a:t>位置</a:t>
            </a:r>
            <a:r>
              <a:rPr kumimoji="1" lang="zh-CN" altLang="en-US" dirty="0"/>
              <a:t>不能放</a:t>
            </a:r>
          </a:p>
          <a:p>
            <a:r>
              <a:rPr kumimoji="1" lang="en-HK" altLang="zh-CN" dirty="0"/>
              <a:t>vis3[</a:t>
            </a:r>
            <a:r>
              <a:rPr kumimoji="1" lang="en-HK" altLang="zh-CN" dirty="0" err="1"/>
              <a:t>i</a:t>
            </a:r>
            <a:r>
              <a:rPr kumimoji="1" lang="en-HK" altLang="zh-CN" dirty="0"/>
              <a:t>]</a:t>
            </a:r>
            <a:r>
              <a:rPr kumimoji="1" lang="zh-CN" altLang="en-US" dirty="0"/>
              <a:t>表示</a:t>
            </a:r>
            <a:r>
              <a:rPr kumimoji="1" lang="en-HK" altLang="zh-CN" dirty="0" err="1"/>
              <a:t>x+y</a:t>
            </a:r>
            <a:r>
              <a:rPr kumimoji="1" lang="en-HK" altLang="zh-CN" dirty="0"/>
              <a:t>==</a:t>
            </a:r>
            <a:r>
              <a:rPr kumimoji="1" lang="en-HK" altLang="zh-CN" dirty="0" err="1"/>
              <a:t>i</a:t>
            </a:r>
            <a:r>
              <a:rPr kumimoji="1" lang="zh-CN" altLang="en-US" dirty="0"/>
              <a:t>的</a:t>
            </a:r>
            <a:r>
              <a:rPr kumimoji="1" lang="zh-CN" altLang="en-US" dirty="0">
                <a:solidFill>
                  <a:srgbClr val="0070C0"/>
                </a:solidFill>
              </a:rPr>
              <a:t>所有</a:t>
            </a:r>
            <a:r>
              <a:rPr kumimoji="1" lang="en-US" altLang="zh-CN" dirty="0">
                <a:solidFill>
                  <a:srgbClr val="0070C0"/>
                </a:solidFill>
              </a:rPr>
              <a:t>(</a:t>
            </a:r>
            <a:r>
              <a:rPr kumimoji="1" lang="en-HK" altLang="zh-CN" dirty="0" err="1">
                <a:solidFill>
                  <a:srgbClr val="0070C0"/>
                </a:solidFill>
              </a:rPr>
              <a:t>x,y</a:t>
            </a:r>
            <a:r>
              <a:rPr kumimoji="1" lang="en-HK" altLang="zh-CN" dirty="0">
                <a:solidFill>
                  <a:srgbClr val="0070C0"/>
                </a:solidFill>
              </a:rPr>
              <a:t>)</a:t>
            </a:r>
            <a:r>
              <a:rPr kumimoji="1" lang="zh-CN" altLang="en-US" dirty="0">
                <a:solidFill>
                  <a:srgbClr val="0070C0"/>
                </a:solidFill>
              </a:rPr>
              <a:t>位置</a:t>
            </a:r>
            <a:r>
              <a:rPr kumimoji="1" lang="zh-CN" altLang="en-US" dirty="0"/>
              <a:t>不能放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标记与回溯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AE9DFF-387D-FC41-B676-9D7054D4E0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8339" y="4240399"/>
            <a:ext cx="5263661" cy="253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94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8CE7F87-9D87-A04F-94A1-12FA66F1CB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八皇后问题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D74605-BC00-0043-BD3D-E7249D26A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方法三：用一维</a:t>
            </a:r>
            <a:r>
              <a:rPr kumimoji="1" lang="en-US" altLang="zh-CN" dirty="0"/>
              <a:t>vis</a:t>
            </a:r>
            <a:r>
              <a:rPr kumimoji="1" lang="zh-CN" altLang="en-US" dirty="0"/>
              <a:t>数组记录某一行、列、对角线的情况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DB4342-DCA3-BE43-812E-117C48CA8C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6004" y="2225684"/>
            <a:ext cx="4270153" cy="46323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BDE3A7-48FA-A847-ABA3-6EA2DE6AB2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6157" y="2771941"/>
            <a:ext cx="5645843" cy="408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16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1B24105-029C-DE40-9843-386568426DA8}"/>
              </a:ext>
            </a:extLst>
          </p:cNvPr>
          <p:cNvSpPr/>
          <p:nvPr/>
        </p:nvSpPr>
        <p:spPr>
          <a:xfrm>
            <a:off x="4685804" y="4991073"/>
            <a:ext cx="2961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实验舱 攀哥</a:t>
            </a:r>
            <a:r>
              <a:rPr kumimoji="1" lang="en-US" altLang="zh-CN">
                <a:solidFill>
                  <a:schemeClr val="bg1"/>
                </a:solidFill>
              </a:rPr>
              <a:t> QQ 501293907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39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864735-14D3-CA4B-9C07-45F2DB1198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367</a:t>
            </a:r>
            <a:r>
              <a:rPr kumimoji="1" lang="zh-CN" altLang="en-US" dirty="0"/>
              <a:t> 迷宫问题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279A32-BA08-3242-BEF5-BC4ADC1C39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N</a:t>
            </a:r>
            <a:r>
              <a:rPr kumimoji="1" lang="zh-CN" altLang="en-US" dirty="0"/>
              <a:t>*</a:t>
            </a:r>
            <a:r>
              <a:rPr kumimoji="1" lang="en-US" altLang="zh-CN" dirty="0"/>
              <a:t>N</a:t>
            </a:r>
            <a:r>
              <a:rPr kumimoji="1" lang="zh-CN" altLang="en-US" dirty="0"/>
              <a:t>的迷宫，从左上角</a:t>
            </a:r>
            <a:r>
              <a:rPr kumimoji="1" lang="en-US" altLang="zh-CN" dirty="0"/>
              <a:t>(1,1)</a:t>
            </a:r>
            <a:r>
              <a:rPr kumimoji="1" lang="zh-CN" altLang="en-US" dirty="0"/>
              <a:t>走到右上角</a:t>
            </a:r>
            <a:r>
              <a:rPr kumimoji="1" lang="en-US" altLang="zh-CN" dirty="0"/>
              <a:t>(1,n)</a:t>
            </a:r>
            <a:r>
              <a:rPr kumimoji="1" lang="zh-CN" altLang="en-US" dirty="0"/>
              <a:t>，</a:t>
            </a:r>
            <a:r>
              <a:rPr kumimoji="1" lang="en-US" altLang="zh-CN" dirty="0"/>
              <a:t>0</a:t>
            </a:r>
            <a:r>
              <a:rPr kumimoji="1" lang="zh-CN" altLang="en-US" dirty="0"/>
              <a:t>可以走，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不可以走，有多少种方案</a:t>
            </a:r>
            <a:endParaRPr kumimoji="1" lang="en-US" altLang="zh-CN" dirty="0"/>
          </a:p>
          <a:p>
            <a:r>
              <a:rPr kumimoji="1" lang="en-US" altLang="zh-CN" dirty="0"/>
              <a:t>8</a:t>
            </a:r>
            <a:r>
              <a:rPr kumimoji="1" lang="zh-CN" altLang="en-US" dirty="0"/>
              <a:t>个方向：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(x-1,y-1)</a:t>
            </a:r>
            <a:r>
              <a:rPr kumimoji="1" lang="zh-CN" altLang="en-US" dirty="0"/>
              <a:t>   </a:t>
            </a:r>
            <a:r>
              <a:rPr kumimoji="1" lang="en-US" altLang="zh-CN" dirty="0"/>
              <a:t>(x-1,</a:t>
            </a:r>
            <a:r>
              <a:rPr kumimoji="1" lang="zh-CN" altLang="en-US" dirty="0"/>
              <a:t> </a:t>
            </a:r>
            <a:r>
              <a:rPr kumimoji="1" lang="en-US" altLang="zh-CN" dirty="0"/>
              <a:t>y)</a:t>
            </a:r>
            <a:r>
              <a:rPr kumimoji="1" lang="zh-CN" altLang="en-US" dirty="0"/>
              <a:t>   </a:t>
            </a:r>
            <a:r>
              <a:rPr kumimoji="1" lang="en-US" altLang="zh-CN" dirty="0"/>
              <a:t>(x-1,y+1)</a:t>
            </a:r>
          </a:p>
          <a:p>
            <a:pPr marL="0" indent="0">
              <a:buNone/>
            </a:pPr>
            <a:r>
              <a:rPr kumimoji="1" lang="zh-CN" altLang="en-US" dirty="0"/>
              <a:t>  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x,y</a:t>
            </a:r>
            <a:r>
              <a:rPr kumimoji="1" lang="en-US" altLang="zh-CN" dirty="0"/>
              <a:t>)</a:t>
            </a:r>
            <a:r>
              <a:rPr kumimoji="1" lang="zh-CN" altLang="en-US" dirty="0"/>
              <a:t>         </a:t>
            </a:r>
            <a:r>
              <a:rPr kumimoji="1" lang="en-US" altLang="zh-CN" dirty="0">
                <a:solidFill>
                  <a:srgbClr val="FF0000"/>
                </a:solidFill>
              </a:rPr>
              <a:t>(</a:t>
            </a:r>
            <a:r>
              <a:rPr kumimoji="1" lang="en-US" altLang="zh-CN" dirty="0" err="1">
                <a:solidFill>
                  <a:srgbClr val="FF0000"/>
                </a:solidFill>
              </a:rPr>
              <a:t>x,y</a:t>
            </a:r>
            <a:r>
              <a:rPr kumimoji="1" lang="en-US" altLang="zh-CN" dirty="0">
                <a:solidFill>
                  <a:srgbClr val="FF0000"/>
                </a:solidFill>
              </a:rPr>
              <a:t>)</a:t>
            </a:r>
            <a:r>
              <a:rPr kumimoji="1" lang="zh-CN" altLang="en-US" dirty="0"/>
              <a:t>        </a:t>
            </a:r>
            <a:r>
              <a:rPr kumimoji="1" lang="en-US" altLang="zh-CN" dirty="0"/>
              <a:t>(x,y+1)</a:t>
            </a:r>
          </a:p>
          <a:p>
            <a:pPr marL="0" indent="0">
              <a:buNone/>
            </a:pPr>
            <a:r>
              <a:rPr kumimoji="1" lang="en-US" altLang="zh-CN" dirty="0"/>
              <a:t>(x+1,y-1)</a:t>
            </a:r>
            <a:r>
              <a:rPr kumimoji="1" lang="zh-CN" altLang="en-US" dirty="0"/>
              <a:t>  </a:t>
            </a:r>
            <a:r>
              <a:rPr kumimoji="1" lang="en-US" altLang="zh-CN" dirty="0"/>
              <a:t>(x+1,y)</a:t>
            </a:r>
            <a:r>
              <a:rPr kumimoji="1" lang="zh-CN" altLang="en-US" dirty="0"/>
              <a:t>   </a:t>
            </a:r>
            <a:r>
              <a:rPr kumimoji="1" lang="en-US" altLang="zh-CN" dirty="0"/>
              <a:t>(x+1,y+1)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637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EE354BD-1E3F-4149-AFD4-38FFF51977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367</a:t>
            </a:r>
            <a:r>
              <a:rPr kumimoji="1" lang="zh-CN" altLang="en-US" dirty="0"/>
              <a:t> 迷宫问题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4B1420-FBED-6642-B5B3-E361086158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9" y="1620456"/>
            <a:ext cx="3545712" cy="4664597"/>
          </a:xfrm>
        </p:spPr>
        <p:txBody>
          <a:bodyPr/>
          <a:lstStyle/>
          <a:p>
            <a:r>
              <a:rPr kumimoji="1" lang="en-US" altLang="zh-CN" dirty="0"/>
              <a:t>8</a:t>
            </a:r>
            <a:r>
              <a:rPr kumimoji="1" lang="zh-CN" altLang="en-US" dirty="0"/>
              <a:t>个方向，每次都是相似的代码，用</a:t>
            </a:r>
            <a:r>
              <a:rPr kumimoji="1" lang="en-US" altLang="zh-CN" dirty="0"/>
              <a:t>for</a:t>
            </a:r>
            <a:r>
              <a:rPr kumimoji="1" lang="zh-CN" altLang="en-US" dirty="0"/>
              <a:t>循环比手动写</a:t>
            </a:r>
            <a:r>
              <a:rPr kumimoji="1" lang="en-US" altLang="zh-CN" dirty="0"/>
              <a:t>8</a:t>
            </a:r>
            <a:r>
              <a:rPr kumimoji="1" lang="zh-CN" altLang="en-US" dirty="0"/>
              <a:t>遍方便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如果是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个方向？</a:t>
            </a:r>
            <a:endParaRPr kumimoji="1" lang="en-US" altLang="zh-CN" dirty="0"/>
          </a:p>
          <a:p>
            <a:r>
              <a:rPr kumimoji="1" lang="zh-CN" altLang="en-US" dirty="0"/>
              <a:t>如果是走“日”字？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080A9D-85C1-AE49-B424-D2B3E90071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4489" y="1420500"/>
            <a:ext cx="7298506" cy="52897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112E14-EE14-8045-A1ED-51D33043D3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0827" y="2227907"/>
            <a:ext cx="3692618" cy="28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99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1D43926-037B-1546-961E-456219AD41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368</a:t>
            </a:r>
            <a:r>
              <a:rPr kumimoji="1" lang="zh-CN" altLang="en-US" dirty="0"/>
              <a:t> </a:t>
            </a:r>
            <a:r>
              <a:rPr lang="zh-CN" altLang="en-US" dirty="0"/>
              <a:t>放苹果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2AEDB1-33A4-0145-A623-B6615C128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1103"/>
            <a:ext cx="12192000" cy="1038131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858867-D85C-E643-98E2-7FBCDB06BF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将</a:t>
            </a:r>
            <a:r>
              <a:rPr kumimoji="1" lang="en-US" altLang="zh-CN" dirty="0"/>
              <a:t>N</a:t>
            </a:r>
            <a:r>
              <a:rPr kumimoji="1" lang="zh-CN" altLang="en-US" dirty="0"/>
              <a:t>拆分，</a:t>
            </a:r>
            <a:r>
              <a:rPr kumimoji="1" lang="en-US" altLang="zh-CN" dirty="0"/>
              <a:t>N=a[1]+a[2]+…+a[k]</a:t>
            </a:r>
          </a:p>
          <a:p>
            <a:r>
              <a:rPr kumimoji="1" lang="zh-CN" altLang="en-US" dirty="0"/>
              <a:t>和上节课“自然数的拆分”类似，本题只要将数分成</a:t>
            </a:r>
            <a:r>
              <a:rPr kumimoji="1" lang="en-US" altLang="zh-CN" dirty="0"/>
              <a:t>k</a:t>
            </a:r>
            <a:r>
              <a:rPr kumimoji="1" lang="zh-CN" altLang="en-US" dirty="0"/>
              <a:t>个数的和，每个数可以为</a:t>
            </a:r>
            <a:r>
              <a:rPr kumimoji="1" lang="en-US" altLang="zh-CN" dirty="0"/>
              <a:t>0</a:t>
            </a:r>
          </a:p>
          <a:p>
            <a:r>
              <a:rPr kumimoji="1" lang="zh-CN" altLang="en-US" dirty="0"/>
              <a:t>为了防止方案重复，只要保证后一个数不小于前一个数，</a:t>
            </a:r>
            <a:r>
              <a:rPr kumimoji="1" lang="en-US" altLang="zh-CN" dirty="0"/>
              <a:t>a[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]≥a[i-1]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0467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4BB4E04-6774-AF4F-A093-84AA30FCC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369</a:t>
            </a:r>
            <a:r>
              <a:rPr kumimoji="1" lang="zh-CN" altLang="en-US" dirty="0"/>
              <a:t> </a:t>
            </a:r>
            <a:r>
              <a:rPr lang="zh-CN" altLang="en-US" dirty="0"/>
              <a:t>红与黑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422C5E-B6AE-FB4C-9751-63655FF06B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与第一题类似，只能在</a:t>
            </a:r>
            <a:r>
              <a:rPr kumimoji="1" lang="en-US" altLang="zh-CN" dirty="0"/>
              <a:t>.</a:t>
            </a:r>
            <a:r>
              <a:rPr kumimoji="1" lang="zh-CN" altLang="en-US" dirty="0"/>
              <a:t> 上面走，不能在</a:t>
            </a:r>
            <a:r>
              <a:rPr kumimoji="1" lang="en-US" altLang="zh-CN" dirty="0"/>
              <a:t>#</a:t>
            </a:r>
            <a:r>
              <a:rPr kumimoji="1" lang="zh-CN" altLang="en-US" dirty="0"/>
              <a:t>上面走</a:t>
            </a:r>
            <a:endParaRPr kumimoji="1" lang="en-US" altLang="zh-CN" dirty="0"/>
          </a:p>
          <a:p>
            <a:r>
              <a:rPr kumimoji="1" lang="zh-CN" altLang="en-US" dirty="0"/>
              <a:t>四个方向：</a:t>
            </a:r>
            <a:r>
              <a:rPr kumimoji="1" lang="en-US" altLang="zh-CN" dirty="0" err="1"/>
              <a:t>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dx[]={…}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int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dy</a:t>
            </a:r>
            <a:r>
              <a:rPr kumimoji="1" lang="en-US" altLang="zh-CN" dirty="0"/>
              <a:t>[]={…}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7583AC-715E-8842-A6E9-9A5BAA7B3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88" y="1397186"/>
            <a:ext cx="7975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08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92733BB-A11C-B843-A550-91BF46A015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370</a:t>
            </a:r>
            <a:r>
              <a:rPr kumimoji="1" lang="zh-CN" altLang="en-US" dirty="0"/>
              <a:t> </a:t>
            </a:r>
            <a:r>
              <a:rPr lang="zh-CN" altLang="en-US" dirty="0"/>
              <a:t>棋盘问题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D38230-5692-DF40-9D42-04EE5F9F2A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如何进行</a:t>
            </a:r>
            <a:r>
              <a:rPr kumimoji="1" lang="en-US" altLang="zh-CN" dirty="0"/>
              <a:t>DFS</a:t>
            </a:r>
            <a:r>
              <a:rPr kumimoji="1" lang="zh-CN" altLang="en-US" dirty="0"/>
              <a:t>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59FC3B-908B-CA44-B859-ED604BB38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87" y="1620455"/>
            <a:ext cx="9470317" cy="195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2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57AF31-78A0-2C4F-8C84-FB8724563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370</a:t>
            </a:r>
            <a:r>
              <a:rPr kumimoji="1" lang="zh-CN" altLang="en-US" dirty="0"/>
              <a:t> </a:t>
            </a:r>
            <a:r>
              <a:rPr lang="zh-CN" altLang="en-US" dirty="0"/>
              <a:t>棋盘问题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25FB5D-5603-D943-819B-1AF2DADBE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DFS</a:t>
            </a:r>
            <a:r>
              <a:rPr kumimoji="1" lang="zh-CN" altLang="en-US" dirty="0"/>
              <a:t>方案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</a:t>
            </a:r>
            <a:r>
              <a:rPr kumimoji="1" lang="en-US" altLang="zh-CN" dirty="0"/>
              <a:t>DFS(</a:t>
            </a:r>
            <a:r>
              <a:rPr kumimoji="1" lang="en-US" altLang="zh-CN" dirty="0" err="1"/>
              <a:t>x,y,c</a:t>
            </a:r>
            <a:r>
              <a:rPr kumimoji="1" lang="en-US" altLang="zh-CN" dirty="0"/>
              <a:t>)</a:t>
            </a:r>
            <a:r>
              <a:rPr kumimoji="1" lang="zh-CN" altLang="en-US" dirty="0"/>
              <a:t>表示当前考虑</a:t>
            </a:r>
            <a:r>
              <a:rPr kumimoji="1" lang="en-US" altLang="zh-CN" dirty="0"/>
              <a:t>a[x][y]</a:t>
            </a:r>
            <a:r>
              <a:rPr kumimoji="1" lang="zh-CN" altLang="en-US" dirty="0"/>
              <a:t>上能不能放第</a:t>
            </a:r>
            <a:r>
              <a:rPr kumimoji="1" lang="en-US" altLang="zh-CN" dirty="0"/>
              <a:t>c</a:t>
            </a:r>
            <a:r>
              <a:rPr kumimoji="1" lang="zh-CN" altLang="en-US" dirty="0"/>
              <a:t>个棋子</a:t>
            </a:r>
            <a:endParaRPr kumimoji="1" lang="en-US" altLang="zh-CN" dirty="0"/>
          </a:p>
          <a:p>
            <a:r>
              <a:rPr kumimoji="1" lang="en-US" altLang="zh-CN" dirty="0"/>
              <a:t>DFS</a:t>
            </a:r>
            <a:r>
              <a:rPr kumimoji="1" lang="zh-CN" altLang="en-US" dirty="0"/>
              <a:t>方案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：给每个能放棋子的位置标号，</a:t>
            </a:r>
            <a:r>
              <a:rPr kumimoji="1" lang="en-US" altLang="zh-CN" dirty="0"/>
              <a:t>DFS(</a:t>
            </a:r>
            <a:r>
              <a:rPr kumimoji="1" lang="en-US" altLang="zh-CN" dirty="0" err="1"/>
              <a:t>x,c</a:t>
            </a:r>
            <a:r>
              <a:rPr kumimoji="1" lang="en-US" altLang="zh-CN" dirty="0"/>
              <a:t>)</a:t>
            </a:r>
            <a:r>
              <a:rPr kumimoji="1" lang="zh-CN" altLang="en-US" dirty="0"/>
              <a:t>表示当前考虑第</a:t>
            </a:r>
            <a:r>
              <a:rPr kumimoji="1" lang="en-US" altLang="zh-CN" dirty="0"/>
              <a:t>x</a:t>
            </a:r>
            <a:r>
              <a:rPr kumimoji="1" lang="zh-CN" altLang="en-US" dirty="0"/>
              <a:t>个空位上能不能放第</a:t>
            </a:r>
            <a:r>
              <a:rPr kumimoji="1" lang="en-US" altLang="zh-CN" dirty="0"/>
              <a:t>c</a:t>
            </a:r>
            <a:r>
              <a:rPr kumimoji="1" lang="zh-CN" altLang="en-US" dirty="0"/>
              <a:t>个棋子</a:t>
            </a:r>
            <a:endParaRPr kumimoji="1" lang="en-US" altLang="zh-CN" dirty="0"/>
          </a:p>
          <a:p>
            <a:r>
              <a:rPr kumimoji="1" lang="en-US" altLang="zh-CN" dirty="0"/>
              <a:t>DFS</a:t>
            </a:r>
            <a:r>
              <a:rPr kumimoji="1" lang="zh-CN" altLang="en-US" dirty="0"/>
              <a:t>方案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kumimoji="1" lang="en-US" altLang="zh-CN" dirty="0"/>
              <a:t>DFS(</a:t>
            </a:r>
            <a:r>
              <a:rPr kumimoji="1" lang="en-US" altLang="zh-CN" dirty="0" err="1"/>
              <a:t>x,r</a:t>
            </a:r>
            <a:r>
              <a:rPr kumimoji="1" lang="en-US" altLang="zh-CN" dirty="0"/>
              <a:t>)</a:t>
            </a:r>
            <a:r>
              <a:rPr kumimoji="1" lang="zh-CN" altLang="en-US" dirty="0"/>
              <a:t>表示第</a:t>
            </a:r>
            <a:r>
              <a:rPr kumimoji="1" lang="en-US" altLang="zh-CN" dirty="0"/>
              <a:t>x</a:t>
            </a:r>
            <a:r>
              <a:rPr kumimoji="1" lang="zh-CN" altLang="en-US" dirty="0"/>
              <a:t>个棋子放在第</a:t>
            </a:r>
            <a:r>
              <a:rPr kumimoji="1" lang="en-US" altLang="zh-CN" dirty="0"/>
              <a:t>r</a:t>
            </a:r>
            <a:r>
              <a:rPr kumimoji="1" lang="zh-CN" altLang="en-US" dirty="0"/>
              <a:t>行上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因为每行上面只能放一个棋子，所以这种方案是可行的，而且还能不用考虑当前棋子与上面的棋子放在同一行上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3897932"/>
      </p:ext>
    </p:extLst>
  </p:cSld>
  <p:clrMapOvr>
    <a:masterClrMapping/>
  </p:clrMapOvr>
</p:sld>
</file>

<file path=ppt/theme/theme1.xml><?xml version="1.0" encoding="utf-8"?>
<a:theme xmlns:a="http://schemas.openxmlformats.org/drawingml/2006/main" name="课程模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ctr">
          <a:defRPr kumimoji="1" sz="2400" b="0" i="0" smtClean="0">
            <a:solidFill>
              <a:schemeClr val="bg1"/>
            </a:solidFill>
            <a:latin typeface="Source Han Sans CN" charset="-122"/>
            <a:ea typeface="Source Han Sans CN" charset="-122"/>
            <a:cs typeface="Source Han Sans CN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</TotalTime>
  <Words>1586</Words>
  <Application>Microsoft Macintosh PowerPoint</Application>
  <PresentationFormat>宽屏</PresentationFormat>
  <Paragraphs>167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DengXian</vt:lpstr>
      <vt:lpstr>AliHYAiHei-Beta</vt:lpstr>
      <vt:lpstr>Source Han Sans CN</vt:lpstr>
      <vt:lpstr>Source Han Sans CN Medium</vt:lpstr>
      <vt:lpstr>Arial</vt:lpstr>
      <vt:lpstr>Cambria Math</vt:lpstr>
      <vt:lpstr>Wingdings</vt:lpstr>
      <vt:lpstr>课程模版</vt:lpstr>
      <vt:lpstr>NOIP2019 普及组训练营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庄杰</dc:creator>
  <cp:lastModifiedBy>shad0w walker</cp:lastModifiedBy>
  <cp:revision>89</cp:revision>
  <dcterms:created xsi:type="dcterms:W3CDTF">2018-01-26T10:42:19Z</dcterms:created>
  <dcterms:modified xsi:type="dcterms:W3CDTF">2019-05-11T12:44:24Z</dcterms:modified>
</cp:coreProperties>
</file>